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6" r:id="rId1"/>
    <p:sldMasterId id="2147483813" r:id="rId2"/>
  </p:sldMasterIdLst>
  <p:notesMasterIdLst>
    <p:notesMasterId r:id="rId32"/>
  </p:notesMasterIdLst>
  <p:handoutMasterIdLst>
    <p:handoutMasterId r:id="rId33"/>
  </p:handoutMasterIdLst>
  <p:sldIdLst>
    <p:sldId id="256" r:id="rId3"/>
    <p:sldId id="257" r:id="rId4"/>
    <p:sldId id="302" r:id="rId5"/>
    <p:sldId id="263" r:id="rId6"/>
    <p:sldId id="296" r:id="rId7"/>
    <p:sldId id="297" r:id="rId8"/>
    <p:sldId id="262" r:id="rId9"/>
    <p:sldId id="265" r:id="rId10"/>
    <p:sldId id="267" r:id="rId11"/>
    <p:sldId id="286" r:id="rId12"/>
    <p:sldId id="268" r:id="rId13"/>
    <p:sldId id="287" r:id="rId14"/>
    <p:sldId id="269" r:id="rId15"/>
    <p:sldId id="271" r:id="rId16"/>
    <p:sldId id="300" r:id="rId17"/>
    <p:sldId id="272" r:id="rId18"/>
    <p:sldId id="276" r:id="rId19"/>
    <p:sldId id="273" r:id="rId20"/>
    <p:sldId id="303" r:id="rId21"/>
    <p:sldId id="304" r:id="rId22"/>
    <p:sldId id="292" r:id="rId23"/>
    <p:sldId id="279" r:id="rId24"/>
    <p:sldId id="301" r:id="rId25"/>
    <p:sldId id="284" r:id="rId26"/>
    <p:sldId id="274" r:id="rId27"/>
    <p:sldId id="278" r:id="rId28"/>
    <p:sldId id="298" r:id="rId29"/>
    <p:sldId id="305" r:id="rId30"/>
    <p:sldId id="29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3"/>
  </p:normalViewPr>
  <p:slideViewPr>
    <p:cSldViewPr snapToGrid="0" snapToObjects="1">
      <p:cViewPr varScale="1">
        <p:scale>
          <a:sx n="62" d="100"/>
          <a:sy n="62" d="100"/>
        </p:scale>
        <p:origin x="810" y="66"/>
      </p:cViewPr>
      <p:guideLst>
        <p:guide orient="horz" pos="2160"/>
        <p:guide pos="3840"/>
      </p:guideLst>
    </p:cSldViewPr>
  </p:slideViewPr>
  <p:notesTextViewPr>
    <p:cViewPr>
      <p:scale>
        <a:sx n="1" d="1"/>
        <a:sy n="1" d="1"/>
      </p:scale>
      <p:origin x="0" y="0"/>
    </p:cViewPr>
  </p:notesTextViewPr>
  <p:sorterViewPr>
    <p:cViewPr>
      <p:scale>
        <a:sx n="66" d="100"/>
        <a:sy n="66" d="100"/>
      </p:scale>
      <p:origin x="0" y="2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24C9389-2C68-5545-A054-F2A937BF1BDC}" type="datetimeFigureOut">
              <a:rPr lang="fr-FR" smtClean="0"/>
              <a:t>25/11/2020</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EB80C9-5314-3141-8C3D-744BC0121019}" type="slidenum">
              <a:rPr lang="fr-FR" smtClean="0"/>
              <a:t>‹N°›</a:t>
            </a:fld>
            <a:endParaRPr lang="fr-FR"/>
          </a:p>
        </p:txBody>
      </p:sp>
    </p:spTree>
    <p:extLst>
      <p:ext uri="{BB962C8B-B14F-4D97-AF65-F5344CB8AC3E}">
        <p14:creationId xmlns:p14="http://schemas.microsoft.com/office/powerpoint/2010/main" val="10887732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BC645A-4F1E-2445-8511-922A6864F4C2}" type="datetimeFigureOut">
              <a:rPr lang="fr-FR" smtClean="0"/>
              <a:t>25/11/2020</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0CAC3C-C942-3B4D-AC0C-F2DE97139263}" type="slidenum">
              <a:rPr lang="fr-FR" smtClean="0"/>
              <a:t>‹N°›</a:t>
            </a:fld>
            <a:endParaRPr lang="fr-FR"/>
          </a:p>
        </p:txBody>
      </p:sp>
    </p:spTree>
    <p:extLst>
      <p:ext uri="{BB962C8B-B14F-4D97-AF65-F5344CB8AC3E}">
        <p14:creationId xmlns:p14="http://schemas.microsoft.com/office/powerpoint/2010/main" val="20723888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60CAC3C-C942-3B4D-AC0C-F2DE97139263}" type="slidenum">
              <a:rPr lang="fr-FR" smtClean="0"/>
              <a:t>2</a:t>
            </a:fld>
            <a:endParaRPr lang="fr-FR"/>
          </a:p>
        </p:txBody>
      </p:sp>
    </p:spTree>
    <p:extLst>
      <p:ext uri="{BB962C8B-B14F-4D97-AF65-F5344CB8AC3E}">
        <p14:creationId xmlns:p14="http://schemas.microsoft.com/office/powerpoint/2010/main" val="295701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60CAC3C-C942-3B4D-AC0C-F2DE97139263}" type="slidenum">
              <a:rPr lang="fr-FR" smtClean="0"/>
              <a:t>3</a:t>
            </a:fld>
            <a:endParaRPr lang="fr-FR"/>
          </a:p>
        </p:txBody>
      </p:sp>
    </p:spTree>
    <p:extLst>
      <p:ext uri="{BB962C8B-B14F-4D97-AF65-F5344CB8AC3E}">
        <p14:creationId xmlns:p14="http://schemas.microsoft.com/office/powerpoint/2010/main" val="2642545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60CAC3C-C942-3B4D-AC0C-F2DE97139263}" type="slidenum">
              <a:rPr lang="fr-FR" smtClean="0"/>
              <a:t>14</a:t>
            </a:fld>
            <a:endParaRPr lang="fr-FR"/>
          </a:p>
        </p:txBody>
      </p:sp>
    </p:spTree>
    <p:extLst>
      <p:ext uri="{BB962C8B-B14F-4D97-AF65-F5344CB8AC3E}">
        <p14:creationId xmlns:p14="http://schemas.microsoft.com/office/powerpoint/2010/main" val="251018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60CAC3C-C942-3B4D-AC0C-F2DE97139263}" type="slidenum">
              <a:rPr lang="fr-FR" smtClean="0"/>
              <a:t>21</a:t>
            </a:fld>
            <a:endParaRPr lang="fr-FR"/>
          </a:p>
        </p:txBody>
      </p:sp>
    </p:spTree>
    <p:extLst>
      <p:ext uri="{BB962C8B-B14F-4D97-AF65-F5344CB8AC3E}">
        <p14:creationId xmlns:p14="http://schemas.microsoft.com/office/powerpoint/2010/main" val="1773582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60CAC3C-C942-3B4D-AC0C-F2DE97139263}" type="slidenum">
              <a:rPr lang="fr-FR" smtClean="0"/>
              <a:t>29</a:t>
            </a:fld>
            <a:endParaRPr lang="fr-FR"/>
          </a:p>
        </p:txBody>
      </p:sp>
    </p:spTree>
    <p:extLst>
      <p:ext uri="{BB962C8B-B14F-4D97-AF65-F5344CB8AC3E}">
        <p14:creationId xmlns:p14="http://schemas.microsoft.com/office/powerpoint/2010/main" val="78141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Cliquez et modifiez le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6A857E8C-6292-BE48-9758-954B136C8195}" type="datetime1">
              <a:rPr lang="fr-CH" smtClean="0"/>
              <a:t>25.11.2020</a:t>
            </a:fld>
            <a:endParaRPr lang="en-US" dirty="0"/>
          </a:p>
        </p:txBody>
      </p:sp>
      <p:sp>
        <p:nvSpPr>
          <p:cNvPr id="5" name="Footer Placeholder 4"/>
          <p:cNvSpPr>
            <a:spLocks noGrp="1"/>
          </p:cNvSpPr>
          <p:nvPr>
            <p:ph type="ftr" sz="quarter" idx="11"/>
          </p:nvPr>
        </p:nvSpPr>
        <p:spPr/>
        <p:txBody>
          <a:bodyPr/>
          <a:lstStyle/>
          <a:p>
            <a:r>
              <a:rPr lang="en-US"/>
              <a:t>Isabelle Soguel / Maître d'enseignement HESTSL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Cliquez et modifiez le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8E20D1B-EBF5-2048-B86E-EABF4E62C9B0}" type="datetime1">
              <a:rPr lang="fr-CH" smtClean="0"/>
              <a:t>25.11.2020</a:t>
            </a:fld>
            <a:endParaRPr lang="en-US" dirty="0"/>
          </a:p>
        </p:txBody>
      </p:sp>
      <p:sp>
        <p:nvSpPr>
          <p:cNvPr id="5" name="Footer Placeholder 4"/>
          <p:cNvSpPr>
            <a:spLocks noGrp="1"/>
          </p:cNvSpPr>
          <p:nvPr>
            <p:ph type="ftr" sz="quarter" idx="11"/>
          </p:nvPr>
        </p:nvSpPr>
        <p:spPr/>
        <p:txBody>
          <a:bodyPr/>
          <a:lstStyle/>
          <a:p>
            <a:r>
              <a:rPr lang="en-US"/>
              <a:t>Isabelle Soguel / Maître d'enseignement HESTSL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Cliquez et modifiez le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A5F6650-3322-7347-87AC-6C2FBB8290CE}" type="datetime1">
              <a:rPr lang="fr-CH" smtClean="0"/>
              <a:t>25.11.2020</a:t>
            </a:fld>
            <a:endParaRPr lang="en-US" dirty="0"/>
          </a:p>
        </p:txBody>
      </p:sp>
      <p:sp>
        <p:nvSpPr>
          <p:cNvPr id="5" name="Footer Placeholder 4"/>
          <p:cNvSpPr>
            <a:spLocks noGrp="1"/>
          </p:cNvSpPr>
          <p:nvPr>
            <p:ph type="ftr" sz="quarter" idx="11"/>
          </p:nvPr>
        </p:nvSpPr>
        <p:spPr/>
        <p:txBody>
          <a:bodyPr/>
          <a:lstStyle/>
          <a:p>
            <a:r>
              <a:rPr lang="en-US"/>
              <a:t>Isabelle Soguel / Maître d'enseignement HESTSL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Cliquez et modifiez le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DBA514D-DA1C-BB48-A9AF-7F95988A79C2}" type="datetime1">
              <a:rPr lang="fr-CH" smtClean="0"/>
              <a:t>25.11.2020</a:t>
            </a:fld>
            <a:endParaRPr lang="en-US" dirty="0"/>
          </a:p>
        </p:txBody>
      </p:sp>
      <p:sp>
        <p:nvSpPr>
          <p:cNvPr id="5" name="Footer Placeholder 4"/>
          <p:cNvSpPr>
            <a:spLocks noGrp="1"/>
          </p:cNvSpPr>
          <p:nvPr>
            <p:ph type="ftr" sz="quarter" idx="11"/>
          </p:nvPr>
        </p:nvSpPr>
        <p:spPr/>
        <p:txBody>
          <a:bodyPr/>
          <a:lstStyle/>
          <a:p>
            <a:r>
              <a:rPr lang="en-US"/>
              <a:t>Isabelle Soguel / Maître d'enseignement HESTSL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Cliquez et modifiez le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E99A638-9A6C-C549-93DD-DD51A31B2E70}" type="datetime1">
              <a:rPr lang="fr-CH" smtClean="0"/>
              <a:t>25.11.2020</a:t>
            </a:fld>
            <a:endParaRPr lang="en-US" dirty="0"/>
          </a:p>
        </p:txBody>
      </p:sp>
      <p:sp>
        <p:nvSpPr>
          <p:cNvPr id="5" name="Footer Placeholder 4"/>
          <p:cNvSpPr>
            <a:spLocks noGrp="1"/>
          </p:cNvSpPr>
          <p:nvPr>
            <p:ph type="ftr" sz="quarter" idx="11"/>
          </p:nvPr>
        </p:nvSpPr>
        <p:spPr/>
        <p:txBody>
          <a:bodyPr/>
          <a:lstStyle/>
          <a:p>
            <a:r>
              <a:rPr lang="en-US"/>
              <a:t>Isabelle Soguel / Maître d'enseignement HESTSL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Cliquez et modifiez le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5418F79-EE5F-4C44-B206-259381D402DE}" type="datetime1">
              <a:rPr lang="fr-CH" smtClean="0"/>
              <a:t>25.11.2020</a:t>
            </a:fld>
            <a:endParaRPr lang="en-US" dirty="0"/>
          </a:p>
        </p:txBody>
      </p:sp>
      <p:sp>
        <p:nvSpPr>
          <p:cNvPr id="5" name="Footer Placeholder 4"/>
          <p:cNvSpPr>
            <a:spLocks noGrp="1"/>
          </p:cNvSpPr>
          <p:nvPr>
            <p:ph type="ftr" sz="quarter" idx="11"/>
          </p:nvPr>
        </p:nvSpPr>
        <p:spPr/>
        <p:txBody>
          <a:bodyPr/>
          <a:lstStyle/>
          <a:p>
            <a:r>
              <a:rPr lang="en-US"/>
              <a:t>Isabelle Soguel / Maître d'enseignement HESTSL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6AA96D-3261-374C-8790-62EB5E857353}" type="datetime1">
              <a:rPr lang="fr-CH" smtClean="0"/>
              <a:t>25.11.2020</a:t>
            </a:fld>
            <a:endParaRPr lang="en-US" dirty="0"/>
          </a:p>
        </p:txBody>
      </p:sp>
      <p:sp>
        <p:nvSpPr>
          <p:cNvPr id="5" name="Footer Placeholder 4"/>
          <p:cNvSpPr>
            <a:spLocks noGrp="1"/>
          </p:cNvSpPr>
          <p:nvPr>
            <p:ph type="ftr" sz="quarter" idx="11"/>
          </p:nvPr>
        </p:nvSpPr>
        <p:spPr/>
        <p:txBody>
          <a:bodyPr/>
          <a:lstStyle/>
          <a:p>
            <a:r>
              <a:rPr lang="en-US"/>
              <a:t>Isabelle Soguel / Maître d'enseignement HESTSL</a:t>
            </a:r>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Cliquez et modifiez le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F15E57-1E4B-FB46-81D6-1CC7F26D1C50}" type="datetime1">
              <a:rPr lang="fr-CH" smtClean="0"/>
              <a:t>25.11.2020</a:t>
            </a:fld>
            <a:endParaRPr lang="en-US" dirty="0"/>
          </a:p>
        </p:txBody>
      </p:sp>
      <p:sp>
        <p:nvSpPr>
          <p:cNvPr id="5" name="Footer Placeholder 4"/>
          <p:cNvSpPr>
            <a:spLocks noGrp="1"/>
          </p:cNvSpPr>
          <p:nvPr>
            <p:ph type="ftr" sz="quarter" idx="11"/>
          </p:nvPr>
        </p:nvSpPr>
        <p:spPr/>
        <p:txBody>
          <a:bodyPr/>
          <a:lstStyle/>
          <a:p>
            <a:r>
              <a:rPr lang="en-US"/>
              <a:t>Isabelle Soguel / Maître d'enseignement HESTSL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Cliquez et modifiez le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9026B534-0028-724E-8A5E-DBB03AC23843}"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3643906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803B3BF-91D8-AD4C-88D6-22DE9D2EDBE1}"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3491686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Cliquez et modifiez le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5F4CB61-1373-1347-89E2-4BE8D8B40F35}"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42031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92E85A2-A947-CA48-A73B-E92BA29F1C18}" type="datetime1">
              <a:rPr lang="fr-CH" smtClean="0"/>
              <a:t>25.11.2020</a:t>
            </a:fld>
            <a:endParaRPr lang="en-US" dirty="0"/>
          </a:p>
        </p:txBody>
      </p:sp>
      <p:sp>
        <p:nvSpPr>
          <p:cNvPr id="5" name="Footer Placeholder 4"/>
          <p:cNvSpPr>
            <a:spLocks noGrp="1"/>
          </p:cNvSpPr>
          <p:nvPr>
            <p:ph type="ftr" sz="quarter" idx="11"/>
          </p:nvPr>
        </p:nvSpPr>
        <p:spPr/>
        <p:txBody>
          <a:bodyPr/>
          <a:lstStyle/>
          <a:p>
            <a:r>
              <a:rPr lang="en-US"/>
              <a:t>Isabelle Soguel / Maître d'enseignement HESTSL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C15FCE7-26F9-A94B-AFB0-A6AE84F3018E}"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6" name="Footer Placeholder 5"/>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7" name="Slide Number Placeholder 6"/>
          <p:cNvSpPr>
            <a:spLocks noGrp="1"/>
          </p:cNvSpPr>
          <p:nvPr>
            <p:ph type="sldNum" sz="quarter" idx="12"/>
          </p:nvPr>
        </p:nvSpPr>
        <p:spPr/>
        <p:txBody>
          <a:bodyPr/>
          <a:lstStyle/>
          <a:p>
            <a:fld id="{6FF9F0C5-380F-41C2-899A-BAC0F0927E16}"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4244153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Cliquez et modifiez le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DC8E5D3-F4D4-FE47-89EC-C1B267B808F4}"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8" name="Footer Placeholder 7"/>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2574650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F1166F27-484E-514C-9E24-B21D7315E7AC}"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4" name="Footer Placeholder 3"/>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1772803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DCA356-9B8C-4B4C-9D38-1DA3D2B0BA06}"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3" name="Footer Placeholder 2"/>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26770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Cliquez et modifiez le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EE7EEDB-5184-0A45-9283-499BBC767EC8}"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6" name="Footer Placeholder 5"/>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48895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Cliquez et modifiez le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2978D75-AADF-D14E-9616-4511BEA8B3C6}"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6" name="Footer Placeholder 5"/>
          <p:cNvSpPr>
            <a:spLocks noGrp="1"/>
          </p:cNvSpPr>
          <p:nvPr>
            <p:ph type="ftr" sz="quarter" idx="11"/>
          </p:nvPr>
        </p:nvSpPr>
        <p:spPr/>
        <p:txBody>
          <a:bodyPr/>
          <a:lstStyle/>
          <a:p>
            <a:r>
              <a:rPr lang="fr-FR">
                <a:solidFill>
                  <a:prstClr val="black">
                    <a:tint val="75000"/>
                  </a:prstClr>
                </a:solidFill>
                <a:latin typeface="Trebuchet MS"/>
              </a:rPr>
              <a:t>Isabelle Soguel / Maître d'enseignement HESTSL</a:t>
            </a: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2573852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Cliquez et modifiez le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FA30375-D99C-5744-A881-904005187DAD}"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55703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Cliquez et modifiez le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A0582A3-8D03-DE4A-9DA1-6F0BE598F89E}"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latin typeface="Trebuchet MS"/>
              </a:rPr>
              <a:pPr/>
              <a:t>‹N°›</a:t>
            </a:fld>
            <a:endParaRPr lang="en-US" dirty="0">
              <a:solidFill>
                <a:srgbClr val="90C226"/>
              </a:solidFill>
              <a:latin typeface="Trebuchet M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1915302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Cliquez et modifiez le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02AF517-A043-3B42-AF59-B85BE761380F}"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3703981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Cliquez et modifiez le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7D75A32-1B30-E748-B757-4003D62C4977}"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latin typeface="Trebuchet MS"/>
              </a:rPr>
              <a:pPr/>
              <a:t>‹N°›</a:t>
            </a:fld>
            <a:endParaRPr lang="en-US" dirty="0">
              <a:solidFill>
                <a:srgbClr val="90C226"/>
              </a:solidFill>
              <a:latin typeface="Trebuchet M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9809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Cliquez et modifiez le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983D052-E413-8944-8E06-38D50CA50394}" type="datetime1">
              <a:rPr lang="fr-CH" smtClean="0"/>
              <a:t>25.11.2020</a:t>
            </a:fld>
            <a:endParaRPr lang="en-US" dirty="0"/>
          </a:p>
        </p:txBody>
      </p:sp>
      <p:sp>
        <p:nvSpPr>
          <p:cNvPr id="5" name="Footer Placeholder 4"/>
          <p:cNvSpPr>
            <a:spLocks noGrp="1"/>
          </p:cNvSpPr>
          <p:nvPr>
            <p:ph type="ftr" sz="quarter" idx="11"/>
          </p:nvPr>
        </p:nvSpPr>
        <p:spPr/>
        <p:txBody>
          <a:bodyPr/>
          <a:lstStyle/>
          <a:p>
            <a:r>
              <a:rPr lang="en-US"/>
              <a:t>Isabelle Soguel / Maître d'enseignement HESTSL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Cliquez et modifiez le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92CED78-66D2-8A4C-A7A3-5D64304F3D1B}"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305820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41CB07D-0026-944F-9498-50881DA600E4}"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3862030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Cliquez et modifiez le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E7A0805-1D9E-754C-B6AA-AC109112052F}"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96556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9E4A8FE-E11C-2148-8494-0DF19FDBADB5}" type="datetime1">
              <a:rPr lang="fr-CH" smtClean="0"/>
              <a:t>25.11.2020</a:t>
            </a:fld>
            <a:endParaRPr lang="en-US" dirty="0"/>
          </a:p>
        </p:txBody>
      </p:sp>
      <p:sp>
        <p:nvSpPr>
          <p:cNvPr id="6" name="Footer Placeholder 5"/>
          <p:cNvSpPr>
            <a:spLocks noGrp="1"/>
          </p:cNvSpPr>
          <p:nvPr>
            <p:ph type="ftr" sz="quarter" idx="11"/>
          </p:nvPr>
        </p:nvSpPr>
        <p:spPr/>
        <p:txBody>
          <a:bodyPr/>
          <a:lstStyle/>
          <a:p>
            <a:r>
              <a:rPr lang="en-US"/>
              <a:t>Isabelle Soguel / Maître d'enseignement HESTSL</a:t>
            </a:r>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Cliquez et modifiez le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4231BCB-9B74-1841-890F-FF67F6A67F53}" type="datetime1">
              <a:rPr lang="fr-CH" smtClean="0"/>
              <a:t>25.11.2020</a:t>
            </a:fld>
            <a:endParaRPr lang="en-US" dirty="0"/>
          </a:p>
        </p:txBody>
      </p:sp>
      <p:sp>
        <p:nvSpPr>
          <p:cNvPr id="8" name="Footer Placeholder 7"/>
          <p:cNvSpPr>
            <a:spLocks noGrp="1"/>
          </p:cNvSpPr>
          <p:nvPr>
            <p:ph type="ftr" sz="quarter" idx="11"/>
          </p:nvPr>
        </p:nvSpPr>
        <p:spPr/>
        <p:txBody>
          <a:bodyPr/>
          <a:lstStyle/>
          <a:p>
            <a:r>
              <a:rPr lang="en-US"/>
              <a:t>Isabelle Soguel / Maître d'enseignement HESTSL</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F7C9EED3-15D6-024D-8509-D47C12973DE5}" type="datetime1">
              <a:rPr lang="fr-CH" smtClean="0"/>
              <a:t>25.11.2020</a:t>
            </a:fld>
            <a:endParaRPr lang="en-US" dirty="0"/>
          </a:p>
        </p:txBody>
      </p:sp>
      <p:sp>
        <p:nvSpPr>
          <p:cNvPr id="4" name="Footer Placeholder 3"/>
          <p:cNvSpPr>
            <a:spLocks noGrp="1"/>
          </p:cNvSpPr>
          <p:nvPr>
            <p:ph type="ftr" sz="quarter" idx="11"/>
          </p:nvPr>
        </p:nvSpPr>
        <p:spPr/>
        <p:txBody>
          <a:bodyPr/>
          <a:lstStyle/>
          <a:p>
            <a:r>
              <a:rPr lang="en-US"/>
              <a:t>Isabelle Soguel / Maître d'enseignement HESTSL</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1B37D1-A1C7-F046-ACED-09A3C47618B4}" type="datetime1">
              <a:rPr lang="fr-CH" smtClean="0"/>
              <a:t>25.11.2020</a:t>
            </a:fld>
            <a:endParaRPr lang="en-US" dirty="0"/>
          </a:p>
        </p:txBody>
      </p:sp>
      <p:sp>
        <p:nvSpPr>
          <p:cNvPr id="3" name="Footer Placeholder 2"/>
          <p:cNvSpPr>
            <a:spLocks noGrp="1"/>
          </p:cNvSpPr>
          <p:nvPr>
            <p:ph type="ftr" sz="quarter" idx="11"/>
          </p:nvPr>
        </p:nvSpPr>
        <p:spPr/>
        <p:txBody>
          <a:bodyPr/>
          <a:lstStyle/>
          <a:p>
            <a:r>
              <a:rPr lang="en-US"/>
              <a:t>Isabelle Soguel / Maître d'enseignement HESTSL</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Cliquez et modifiez le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638DF07-0338-5641-96E9-3E404F4D0C48}" type="datetime1">
              <a:rPr lang="fr-CH" smtClean="0"/>
              <a:t>25.11.2020</a:t>
            </a:fld>
            <a:endParaRPr lang="en-US" dirty="0"/>
          </a:p>
        </p:txBody>
      </p:sp>
      <p:sp>
        <p:nvSpPr>
          <p:cNvPr id="6" name="Footer Placeholder 5"/>
          <p:cNvSpPr>
            <a:spLocks noGrp="1"/>
          </p:cNvSpPr>
          <p:nvPr>
            <p:ph type="ftr" sz="quarter" idx="11"/>
          </p:nvPr>
        </p:nvSpPr>
        <p:spPr/>
        <p:txBody>
          <a:bodyPr/>
          <a:lstStyle/>
          <a:p>
            <a:r>
              <a:rPr lang="en-US"/>
              <a:t>Isabelle Soguel / Maître d'enseignement HESTSL</a:t>
            </a:r>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Cliquez et modifiez le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4EE2C7C-8D74-DA4F-B89E-8DAAC3797DE0}" type="datetime1">
              <a:rPr lang="fr-CH" smtClean="0"/>
              <a:t>25.11.2020</a:t>
            </a:fld>
            <a:endParaRPr lang="en-US" dirty="0"/>
          </a:p>
        </p:txBody>
      </p:sp>
      <p:sp>
        <p:nvSpPr>
          <p:cNvPr id="6" name="Footer Placeholder 5"/>
          <p:cNvSpPr>
            <a:spLocks noGrp="1"/>
          </p:cNvSpPr>
          <p:nvPr>
            <p:ph type="ftr" sz="quarter" idx="11"/>
          </p:nvPr>
        </p:nvSpPr>
        <p:spPr/>
        <p:txBody>
          <a:bodyPr/>
          <a:lstStyle/>
          <a:p>
            <a:r>
              <a:rPr lang="fr-FR"/>
              <a:t>Isabelle Soguel / Maître d'enseignement HESTSL</a:t>
            </a:r>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Cliquez et modifiez le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66297C-43AD-B840-ACF9-2302F84602CB}" type="datetime1">
              <a:rPr lang="fr-CH" smtClean="0"/>
              <a:t>25.11.2020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Isabelle Soguel / Maître d'enseignement HESTSL</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054977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Cliquez et modifiez le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962EDF-F643-8342-9385-39BBE4017E66}" type="datetime1">
              <a:rPr lang="fr-CH" smtClean="0">
                <a:solidFill>
                  <a:prstClr val="black">
                    <a:tint val="75000"/>
                  </a:prstClr>
                </a:solidFill>
                <a:latin typeface="Trebuchet MS"/>
              </a:rPr>
              <a:t>25.11.2020</a:t>
            </a:fld>
            <a:endParaRPr lang="en-US" dirty="0">
              <a:solidFill>
                <a:prstClr val="black">
                  <a:tint val="75000"/>
                </a:prstClr>
              </a:solidFill>
              <a:latin typeface="Trebuchet M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solidFill>
                  <a:srgbClr val="90C226"/>
                </a:solidFill>
                <a:latin typeface="Trebuchet MS"/>
              </a:rPr>
              <a:pPr/>
              <a:t>‹N°›</a:t>
            </a:fld>
            <a:endParaRPr lang="en-US" dirty="0">
              <a:solidFill>
                <a:srgbClr val="90C226"/>
              </a:solidFill>
              <a:latin typeface="Trebuchet MS"/>
            </a:endParaRPr>
          </a:p>
        </p:txBody>
      </p:sp>
    </p:spTree>
    <p:extLst>
      <p:ext uri="{BB962C8B-B14F-4D97-AF65-F5344CB8AC3E}">
        <p14:creationId xmlns:p14="http://schemas.microsoft.com/office/powerpoint/2010/main" val="306208440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l"/>
            <a:r>
              <a:rPr lang="fr-FR" sz="4400" dirty="0"/>
              <a:t>L’épuisement professionnel gagne du terrain: sommes-nous réellement impuissants? </a:t>
            </a:r>
          </a:p>
        </p:txBody>
      </p:sp>
      <p:sp>
        <p:nvSpPr>
          <p:cNvPr id="3" name="Sous-titre 2"/>
          <p:cNvSpPr>
            <a:spLocks noGrp="1"/>
          </p:cNvSpPr>
          <p:nvPr>
            <p:ph type="subTitle" idx="1"/>
          </p:nvPr>
        </p:nvSpPr>
        <p:spPr>
          <a:xfrm>
            <a:off x="1507067" y="4215220"/>
            <a:ext cx="7766936" cy="1096899"/>
          </a:xfrm>
        </p:spPr>
        <p:txBody>
          <a:bodyPr>
            <a:noAutofit/>
          </a:bodyPr>
          <a:lstStyle/>
          <a:p>
            <a:pPr algn="l"/>
            <a:r>
              <a:rPr lang="fr-FR" sz="2400" dirty="0"/>
              <a:t>Témoignages de travailleurs sociaux formés à l’approche centrée sur le développement du pouvoir d’agir des personnes et des collectivités (DPA-PC)</a:t>
            </a:r>
          </a:p>
        </p:txBody>
      </p:sp>
      <p:sp>
        <p:nvSpPr>
          <p:cNvPr id="5" name="Espace réservé du pied de page 4"/>
          <p:cNvSpPr>
            <a:spLocks noGrp="1"/>
          </p:cNvSpPr>
          <p:nvPr>
            <p:ph type="ftr" sz="quarter" idx="11"/>
          </p:nvPr>
        </p:nvSpPr>
        <p:spPr/>
        <p:txBody>
          <a:bodyPr/>
          <a:lstStyle/>
          <a:p>
            <a:r>
              <a:rPr lang="en-US"/>
              <a:t>Isabelle Soguel / Maître d'enseignement HESTSL</a:t>
            </a:r>
            <a:endParaRPr lang="en-US" dirty="0"/>
          </a:p>
        </p:txBody>
      </p:sp>
      <p:pic>
        <p:nvPicPr>
          <p:cNvPr id="6" name="Audio Recording 19 nov. 2020 à 08:35:40" descr="Audio Recording 19 nov. 2020 à 08:35:40">
            <a:hlinkClick r:id="" action="ppaction://media"/>
            <a:extLst>
              <a:ext uri="{FF2B5EF4-FFF2-40B4-BE49-F238E27FC236}">
                <a16:creationId xmlns:a16="http://schemas.microsoft.com/office/drawing/2014/main" id="{53B1A477-C14E-D84C-A36D-6FB5CA52D7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pic>
        <p:nvPicPr>
          <p:cNvPr id="7" name="Audio Recording 19 nov. 2020 à 08:39:45" descr="Audio Recording 19 nov. 2020 à 08:39:45">
            <a:hlinkClick r:id="" action="ppaction://media"/>
            <a:extLst>
              <a:ext uri="{FF2B5EF4-FFF2-40B4-BE49-F238E27FC236}">
                <a16:creationId xmlns:a16="http://schemas.microsoft.com/office/drawing/2014/main" id="{7F5CD0A3-C54C-D84E-9F1C-69FBBFD757D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690100" y="5368261"/>
            <a:ext cx="812800" cy="812800"/>
          </a:xfrm>
          <a:prstGeom prst="rect">
            <a:avLst/>
          </a:prstGeom>
        </p:spPr>
      </p:pic>
    </p:spTree>
    <p:extLst>
      <p:ext uri="{BB962C8B-B14F-4D97-AF65-F5344CB8AC3E}">
        <p14:creationId xmlns:p14="http://schemas.microsoft.com/office/powerpoint/2010/main" val="82359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1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59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5" y="609599"/>
            <a:ext cx="8596668" cy="4721384"/>
          </a:xfrm>
        </p:spPr>
        <p:txBody>
          <a:bodyPr>
            <a:normAutofit/>
          </a:bodyPr>
          <a:lstStyle/>
          <a:p>
            <a:r>
              <a:rPr lang="fr-CH" sz="3600" dirty="0"/>
              <a:t>"Face à l'augmentation des situations de souffrance au travail et notamment d'épuisement, l'approche DPA-PC pourrait-elle être une piste à suivre pour soutenir les professionnels du travail social ?"</a:t>
            </a:r>
            <a:r>
              <a:rPr lang="fr-CH" dirty="0"/>
              <a:t/>
            </a:r>
            <a:br>
              <a:rPr lang="fr-CH" dirty="0"/>
            </a:br>
            <a:endParaRPr lang="fr-FR" dirty="0"/>
          </a:p>
        </p:txBody>
      </p:sp>
      <p:sp>
        <p:nvSpPr>
          <p:cNvPr id="3" name="Espace réservé du texte 2"/>
          <p:cNvSpPr>
            <a:spLocks noGrp="1"/>
          </p:cNvSpPr>
          <p:nvPr>
            <p:ph type="body" idx="1"/>
          </p:nvPr>
        </p:nvSpPr>
        <p:spPr/>
        <p:txBody>
          <a:bodyPr>
            <a:normAutofit/>
          </a:bodyPr>
          <a:lstStyle/>
          <a:p>
            <a:pPr algn="r"/>
            <a:r>
              <a:rPr lang="fr-FR" sz="3200" dirty="0"/>
              <a:t>Question de départ</a:t>
            </a:r>
          </a:p>
        </p:txBody>
      </p:sp>
      <p:sp>
        <p:nvSpPr>
          <p:cNvPr id="4" name="Espace réservé du pied de page 3"/>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3831402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350942"/>
            <a:ext cx="8596668" cy="1579458"/>
          </a:xfrm>
        </p:spPr>
        <p:txBody>
          <a:bodyPr>
            <a:normAutofit/>
          </a:bodyPr>
          <a:lstStyle/>
          <a:p>
            <a:r>
              <a:rPr lang="fr-FR" sz="3200" dirty="0"/>
              <a:t>Bien-être, satisfaction, santé au travail = ???</a:t>
            </a:r>
            <a:br>
              <a:rPr lang="fr-FR" sz="3200" dirty="0"/>
            </a:br>
            <a:r>
              <a:rPr lang="fr-FR" sz="2800" i="1" dirty="0"/>
              <a:t>24 critères  - 11 retenus</a:t>
            </a:r>
            <a:endParaRPr lang="fr-FR" sz="3200" dirty="0"/>
          </a:p>
        </p:txBody>
      </p:sp>
      <p:sp>
        <p:nvSpPr>
          <p:cNvPr id="3" name="Espace réservé du contenu 2"/>
          <p:cNvSpPr>
            <a:spLocks noGrp="1"/>
          </p:cNvSpPr>
          <p:nvPr>
            <p:ph idx="1"/>
          </p:nvPr>
        </p:nvSpPr>
        <p:spPr>
          <a:xfrm>
            <a:off x="677334" y="1453904"/>
            <a:ext cx="8596668" cy="5130445"/>
          </a:xfrm>
        </p:spPr>
        <p:txBody>
          <a:bodyPr>
            <a:normAutofit fontScale="92500"/>
          </a:bodyPr>
          <a:lstStyle/>
          <a:p>
            <a:r>
              <a:rPr lang="fr-FR" dirty="0"/>
              <a:t>Avoir des relations généralement agréables avec les collègues. </a:t>
            </a:r>
          </a:p>
          <a:p>
            <a:r>
              <a:rPr lang="fr-FR" dirty="0"/>
              <a:t>Bénéficier des marges de manœuvre qui permettent de prendre des décisions et d’agir sur ce qui est important pour soi. </a:t>
            </a:r>
          </a:p>
          <a:p>
            <a:r>
              <a:rPr lang="fr-FR" dirty="0"/>
              <a:t>Avoir de l’intérêt, voire du plaisir à effectuer les tâches requises. </a:t>
            </a:r>
          </a:p>
          <a:p>
            <a:r>
              <a:rPr lang="fr-FR" dirty="0"/>
              <a:t>Se sentir fidèle à soi-même dans ses comportements et dans les actions menées. </a:t>
            </a:r>
          </a:p>
          <a:p>
            <a:r>
              <a:rPr lang="fr-FR" dirty="0"/>
              <a:t>Bénéficier de la possibilité de créer de la nouveauté, de faire des projets, d’exercer sa créativité. </a:t>
            </a:r>
          </a:p>
          <a:p>
            <a:r>
              <a:rPr lang="fr-FR" dirty="0"/>
              <a:t>Trouver du sens au travail qui doit être réalisé. </a:t>
            </a:r>
          </a:p>
          <a:p>
            <a:r>
              <a:rPr lang="fr-FR" dirty="0"/>
              <a:t>Se sentir en cohérence avec les valeurs institutionnelles. </a:t>
            </a:r>
          </a:p>
          <a:p>
            <a:r>
              <a:rPr lang="fr-FR" dirty="0"/>
              <a:t>Pouvoir poser des frontières claires entre vie professionnelle et vie personnelle. </a:t>
            </a:r>
          </a:p>
          <a:p>
            <a:r>
              <a:rPr lang="fr-FR" dirty="0"/>
              <a:t>Vivre dans un climat professionnel constructif. </a:t>
            </a:r>
          </a:p>
          <a:p>
            <a:r>
              <a:rPr lang="fr-FR" dirty="0"/>
              <a:t>Tenir compte de ses besoins tout en assumant son travail. </a:t>
            </a:r>
          </a:p>
          <a:p>
            <a:r>
              <a:rPr lang="fr-FR" dirty="0"/>
              <a:t>Avoir un travail généralement satisfaisant (ce qui n’exclut pas des moments de stress, mais de manière temporaire et acceptable). </a:t>
            </a:r>
          </a:p>
        </p:txBody>
      </p:sp>
      <p:pic>
        <p:nvPicPr>
          <p:cNvPr id="5" name="Son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79190" y="5475751"/>
            <a:ext cx="812800" cy="812800"/>
          </a:xfrm>
          <a:prstGeom prst="rect">
            <a:avLst/>
          </a:prstGeom>
        </p:spPr>
      </p:pic>
      <p:sp>
        <p:nvSpPr>
          <p:cNvPr id="6" name="Espace réservé du pied de page 5"/>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1698738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Causes de souffrance au travail et critères de bien-être: un tout cohérent ?</a:t>
            </a:r>
          </a:p>
        </p:txBody>
      </p:sp>
      <p:sp>
        <p:nvSpPr>
          <p:cNvPr id="3" name="Espace réservé du contenu 2"/>
          <p:cNvSpPr>
            <a:spLocks noGrp="1"/>
          </p:cNvSpPr>
          <p:nvPr>
            <p:ph sz="half" idx="1"/>
          </p:nvPr>
        </p:nvSpPr>
        <p:spPr/>
        <p:txBody>
          <a:bodyPr>
            <a:normAutofit fontScale="70000" lnSpcReduction="20000"/>
          </a:bodyPr>
          <a:lstStyle/>
          <a:p>
            <a:pPr marL="0" lvl="0" indent="0">
              <a:buNone/>
            </a:pPr>
            <a:r>
              <a:rPr lang="fr-FR" sz="3100" dirty="0"/>
              <a:t>+ </a:t>
            </a:r>
          </a:p>
          <a:p>
            <a:pPr marL="0" lvl="0" indent="0">
              <a:buNone/>
            </a:pPr>
            <a:r>
              <a:rPr lang="fr-FR" sz="2400" dirty="0"/>
              <a:t>« bénéficier des marges de manœuvre qui permettent de prendre des décisions et d’agir sur ce qui est important pour soi »</a:t>
            </a:r>
          </a:p>
          <a:p>
            <a:pPr marL="0" lvl="0" indent="0">
              <a:buNone/>
            </a:pPr>
            <a:endParaRPr lang="fr-FR" sz="2400" dirty="0"/>
          </a:p>
          <a:p>
            <a:pPr marL="0" lvl="0" indent="0">
              <a:buNone/>
            </a:pPr>
            <a:r>
              <a:rPr lang="fr-FR" sz="3100" dirty="0"/>
              <a:t> - </a:t>
            </a:r>
            <a:r>
              <a:rPr lang="fr-FR" sz="2400" dirty="0"/>
              <a:t>	</a:t>
            </a:r>
          </a:p>
          <a:p>
            <a:pPr lvl="0">
              <a:buFont typeface="Wingdings" charset="2"/>
              <a:buChar char="Ø"/>
            </a:pPr>
            <a:r>
              <a:rPr lang="fr-FR" sz="2400" dirty="0"/>
              <a:t>l’autonomie dans le travail diminue,</a:t>
            </a:r>
          </a:p>
          <a:p>
            <a:pPr lvl="0">
              <a:buFont typeface="Wingdings" charset="2"/>
              <a:buChar char="Ø"/>
            </a:pPr>
            <a:r>
              <a:rPr lang="fr-FR" sz="2400" dirty="0"/>
              <a:t>les procédures se complexifient, </a:t>
            </a:r>
          </a:p>
          <a:p>
            <a:pPr lvl="0">
              <a:buFont typeface="Wingdings" charset="2"/>
              <a:buChar char="Ø"/>
            </a:pPr>
            <a:r>
              <a:rPr lang="fr-FR" sz="2400" dirty="0"/>
              <a:t>justification des actions menées.</a:t>
            </a:r>
            <a:endParaRPr lang="fr-CH" sz="2400" dirty="0"/>
          </a:p>
          <a:p>
            <a:endParaRPr lang="fr-FR" dirty="0"/>
          </a:p>
        </p:txBody>
      </p:sp>
      <p:sp>
        <p:nvSpPr>
          <p:cNvPr id="4" name="Espace réservé du contenu 3"/>
          <p:cNvSpPr>
            <a:spLocks noGrp="1"/>
          </p:cNvSpPr>
          <p:nvPr>
            <p:ph sz="half" idx="2"/>
          </p:nvPr>
        </p:nvSpPr>
        <p:spPr/>
        <p:txBody>
          <a:bodyPr>
            <a:normAutofit fontScale="70000" lnSpcReduction="20000"/>
          </a:bodyPr>
          <a:lstStyle/>
          <a:p>
            <a:pPr marL="0" lvl="0" indent="0">
              <a:buNone/>
            </a:pPr>
            <a:r>
              <a:rPr lang="fr-FR" sz="3100" dirty="0"/>
              <a:t>+</a:t>
            </a:r>
          </a:p>
          <a:p>
            <a:pPr marL="0" lvl="0" indent="0">
              <a:buNone/>
            </a:pPr>
            <a:r>
              <a:rPr lang="fr-FR" sz="2400" dirty="0"/>
              <a:t>« se sentir fidèle à soi-même dans ses comportements et dans les actions menées » </a:t>
            </a:r>
          </a:p>
          <a:p>
            <a:pPr marL="0" lvl="0" indent="0">
              <a:buNone/>
            </a:pPr>
            <a:r>
              <a:rPr lang="fr-FR" sz="2400" dirty="0"/>
              <a:t>« trouver du sens dans le travail qui doit être réalisé » </a:t>
            </a:r>
          </a:p>
          <a:p>
            <a:pPr marL="0" lvl="0" indent="0">
              <a:buNone/>
            </a:pPr>
            <a:r>
              <a:rPr lang="fr-FR" sz="3400" dirty="0"/>
              <a:t>-</a:t>
            </a:r>
          </a:p>
          <a:p>
            <a:pPr lvl="0">
              <a:buFont typeface="Wingdings" charset="2"/>
              <a:buChar char="Ø"/>
            </a:pPr>
            <a:r>
              <a:rPr lang="fr-FR" sz="2400" dirty="0"/>
              <a:t>les prestations à offrir aux bénéficiaires semblent inadéquates par rapport aux besoins rencontrés, </a:t>
            </a:r>
          </a:p>
          <a:p>
            <a:pPr lvl="0">
              <a:buFont typeface="Wingdings" charset="2"/>
              <a:buChar char="Ø"/>
            </a:pPr>
            <a:r>
              <a:rPr lang="fr-FR" sz="2400" dirty="0"/>
              <a:t>l’écart entre le métier tel qu’il a été appris et les tâches à réaliser au quotidien est significatif.</a:t>
            </a:r>
            <a:endParaRPr lang="fr-CH" sz="2400" dirty="0"/>
          </a:p>
          <a:p>
            <a:endParaRPr lang="fr-FR" dirty="0"/>
          </a:p>
        </p:txBody>
      </p:sp>
      <p:pic>
        <p:nvPicPr>
          <p:cNvPr id="5" name="Son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83304" y="6041361"/>
            <a:ext cx="812800" cy="812800"/>
          </a:xfrm>
          <a:prstGeom prst="rect">
            <a:avLst/>
          </a:prstGeom>
        </p:spPr>
      </p:pic>
      <p:sp>
        <p:nvSpPr>
          <p:cNvPr id="6" name="Espace réservé du pied de page 5"/>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3819361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400" dirty="0"/>
              <a:t>Impacts de la formation sur ces 11 critères</a:t>
            </a:r>
            <a:br>
              <a:rPr lang="fr-FR" sz="3400" dirty="0"/>
            </a:br>
            <a:r>
              <a:rPr lang="fr-FR" sz="2800" i="1" dirty="0"/>
              <a:t>206 réponses</a:t>
            </a:r>
            <a:endParaRPr lang="fr-FR" sz="3400" dirty="0"/>
          </a:p>
        </p:txBody>
      </p:sp>
      <p:sp>
        <p:nvSpPr>
          <p:cNvPr id="3" name="Espace réservé du contenu 2"/>
          <p:cNvSpPr>
            <a:spLocks noGrp="1"/>
          </p:cNvSpPr>
          <p:nvPr>
            <p:ph idx="1"/>
          </p:nvPr>
        </p:nvSpPr>
        <p:spPr>
          <a:xfrm>
            <a:off x="677334" y="1796707"/>
            <a:ext cx="8596668" cy="3880773"/>
          </a:xfrm>
        </p:spPr>
        <p:txBody>
          <a:bodyPr>
            <a:noAutofit/>
          </a:bodyPr>
          <a:lstStyle/>
          <a:p>
            <a:endParaRPr lang="fr-FR" sz="2400" dirty="0"/>
          </a:p>
          <a:p>
            <a:pPr>
              <a:buFont typeface="Wingdings" charset="2"/>
              <a:buChar char="Ø"/>
            </a:pPr>
            <a:r>
              <a:rPr lang="fr-FR" sz="2400" dirty="0"/>
              <a:t>Impacts positifs : 159 réponses réparties sur les 11 critères (77%)</a:t>
            </a:r>
          </a:p>
          <a:p>
            <a:pPr>
              <a:buFont typeface="Wingdings" charset="2"/>
              <a:buChar char="Ø"/>
            </a:pPr>
            <a:r>
              <a:rPr lang="fr-FR" sz="2400" dirty="0"/>
              <a:t>Sans impact : 44 réponses réparties sur les 11 critères (21.5%)</a:t>
            </a:r>
          </a:p>
          <a:p>
            <a:pPr>
              <a:buFont typeface="Wingdings" charset="2"/>
              <a:buChar char="Ø"/>
            </a:pPr>
            <a:r>
              <a:rPr lang="fr-FR" sz="2400" dirty="0"/>
              <a:t>Impacts négatifs: 3 réponses (1.5%) sur 2 des 11 critères </a:t>
            </a:r>
          </a:p>
          <a:p>
            <a:pPr marL="400050" lvl="1" indent="0">
              <a:buNone/>
            </a:pPr>
            <a:r>
              <a:rPr lang="fr-FR" dirty="0"/>
              <a:t>« Se sentir en cohérence avec les valeurs institutionnelles » </a:t>
            </a:r>
          </a:p>
          <a:p>
            <a:pPr marL="400050" lvl="1" indent="0">
              <a:buNone/>
            </a:pPr>
            <a:r>
              <a:rPr lang="fr-FR" dirty="0"/>
              <a:t>« Avoir de l’intérêt, voire du plaisir à effectuer les tâches 	requises (dans une majorité des cas) »</a:t>
            </a:r>
          </a:p>
          <a:p>
            <a:pPr>
              <a:buFont typeface="Wingdings" charset="2"/>
              <a:buChar char="Ø"/>
            </a:pPr>
            <a:endParaRPr lang="fr-FR" sz="2400" dirty="0"/>
          </a:p>
        </p:txBody>
      </p:sp>
      <p:pic>
        <p:nvPicPr>
          <p:cNvPr id="4" name="Son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3018" y="5677480"/>
            <a:ext cx="812800" cy="812800"/>
          </a:xfrm>
          <a:prstGeom prst="rect">
            <a:avLst/>
          </a:prstGeom>
        </p:spPr>
      </p:pic>
      <p:sp>
        <p:nvSpPr>
          <p:cNvPr id="5" name="Espace réservé du pied de page 4"/>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1708991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Impact de la formation sur l’état émotionnel</a:t>
            </a:r>
            <a:br>
              <a:rPr lang="fr-FR" dirty="0"/>
            </a:br>
            <a:r>
              <a:rPr lang="fr-FR" sz="2800" i="1" dirty="0"/>
              <a:t>305 réponses / </a:t>
            </a:r>
            <a:r>
              <a:rPr lang="fr-FR" sz="2800" b="1" i="1" dirty="0">
                <a:solidFill>
                  <a:schemeClr val="tx1">
                    <a:lumMod val="75000"/>
                    <a:lumOff val="25000"/>
                  </a:schemeClr>
                </a:solidFill>
              </a:rPr>
              <a:t>290 réponses – 94%</a:t>
            </a:r>
            <a:br>
              <a:rPr lang="fr-FR" sz="2800" b="1" i="1" dirty="0">
                <a:solidFill>
                  <a:schemeClr val="tx1">
                    <a:lumMod val="75000"/>
                    <a:lumOff val="25000"/>
                  </a:schemeClr>
                </a:solidFill>
              </a:rPr>
            </a:br>
            <a:endParaRPr lang="fr-FR" sz="2800" dirty="0">
              <a:solidFill>
                <a:schemeClr val="tx1">
                  <a:lumMod val="75000"/>
                  <a:lumOff val="25000"/>
                </a:schemeClr>
              </a:solidFill>
            </a:endParaRPr>
          </a:p>
        </p:txBody>
      </p:sp>
      <p:sp>
        <p:nvSpPr>
          <p:cNvPr id="3" name="Espace réservé du contenu 2"/>
          <p:cNvSpPr>
            <a:spLocks noGrp="1"/>
          </p:cNvSpPr>
          <p:nvPr>
            <p:ph sz="half" idx="1"/>
          </p:nvPr>
        </p:nvSpPr>
        <p:spPr>
          <a:xfrm>
            <a:off x="677334" y="1711624"/>
            <a:ext cx="4184035" cy="4329737"/>
          </a:xfrm>
        </p:spPr>
        <p:txBody>
          <a:bodyPr>
            <a:noAutofit/>
          </a:bodyPr>
          <a:lstStyle/>
          <a:p>
            <a:pPr marL="0" indent="0">
              <a:buNone/>
            </a:pPr>
            <a:r>
              <a:rPr lang="fr-FR" sz="2400" b="1" dirty="0"/>
              <a:t>Davantage… </a:t>
            </a:r>
          </a:p>
          <a:p>
            <a:pPr marL="0" indent="0">
              <a:buNone/>
            </a:pPr>
            <a:endParaRPr lang="fr-FR" sz="1600" b="1" dirty="0"/>
          </a:p>
          <a:p>
            <a:pPr>
              <a:lnSpc>
                <a:spcPct val="80000"/>
              </a:lnSpc>
              <a:buFont typeface="Wingdings" charset="2"/>
              <a:buChar char="Ø"/>
            </a:pPr>
            <a:r>
              <a:rPr lang="fr-FR" sz="2000" dirty="0"/>
              <a:t>« en possibilité d'agir »</a:t>
            </a:r>
          </a:p>
          <a:p>
            <a:pPr>
              <a:lnSpc>
                <a:spcPct val="80000"/>
              </a:lnSpc>
              <a:buFont typeface="Wingdings" charset="2"/>
              <a:buChar char="Ø"/>
            </a:pPr>
            <a:r>
              <a:rPr lang="fr-FR" sz="2000" dirty="0"/>
              <a:t>« stimulé »</a:t>
            </a:r>
          </a:p>
          <a:p>
            <a:pPr>
              <a:lnSpc>
                <a:spcPct val="80000"/>
              </a:lnSpc>
              <a:buFont typeface="Wingdings" charset="2"/>
              <a:buChar char="Ø"/>
            </a:pPr>
            <a:r>
              <a:rPr lang="fr-FR" sz="2000" dirty="0"/>
              <a:t>« optimiste »</a:t>
            </a:r>
          </a:p>
          <a:p>
            <a:pPr>
              <a:lnSpc>
                <a:spcPct val="80000"/>
              </a:lnSpc>
              <a:buFont typeface="Wingdings" charset="2"/>
              <a:buChar char="Ø"/>
            </a:pPr>
            <a:r>
              <a:rPr lang="fr-FR" sz="2000" dirty="0"/>
              <a:t>« content » </a:t>
            </a:r>
          </a:p>
          <a:p>
            <a:pPr>
              <a:lnSpc>
                <a:spcPct val="80000"/>
              </a:lnSpc>
              <a:buFont typeface="Wingdings" charset="2"/>
              <a:buChar char="Ø"/>
            </a:pPr>
            <a:r>
              <a:rPr lang="fr-FR" sz="2000" dirty="0"/>
              <a:t>« en forme »</a:t>
            </a:r>
          </a:p>
          <a:p>
            <a:pPr>
              <a:lnSpc>
                <a:spcPct val="80000"/>
              </a:lnSpc>
              <a:buFont typeface="Wingdings" charset="2"/>
              <a:buChar char="Ø"/>
            </a:pPr>
            <a:r>
              <a:rPr lang="fr-FR" sz="2000" dirty="0"/>
              <a:t>« motivé »</a:t>
            </a:r>
          </a:p>
          <a:p>
            <a:pPr>
              <a:lnSpc>
                <a:spcPct val="80000"/>
              </a:lnSpc>
              <a:buFont typeface="Wingdings" charset="2"/>
              <a:buChar char="Ø"/>
            </a:pPr>
            <a:r>
              <a:rPr lang="fr-FR" sz="2000" dirty="0"/>
              <a:t>« satisfait »</a:t>
            </a:r>
          </a:p>
          <a:p>
            <a:pPr>
              <a:lnSpc>
                <a:spcPct val="80000"/>
              </a:lnSpc>
              <a:buFont typeface="Wingdings" charset="2"/>
              <a:buChar char="Ø"/>
            </a:pPr>
            <a:r>
              <a:rPr lang="fr-FR" sz="2000" dirty="0"/>
              <a:t>« en maîtrise »</a:t>
            </a:r>
          </a:p>
          <a:p>
            <a:pPr>
              <a:lnSpc>
                <a:spcPct val="80000"/>
              </a:lnSpc>
              <a:buFont typeface="Wingdings" charset="2"/>
              <a:buChar char="Ø"/>
            </a:pPr>
            <a:r>
              <a:rPr lang="fr-FR" sz="2000" dirty="0"/>
              <a:t>« plein d'énergie »</a:t>
            </a:r>
          </a:p>
          <a:p>
            <a:pPr>
              <a:lnSpc>
                <a:spcPct val="80000"/>
              </a:lnSpc>
              <a:buFont typeface="Wingdings" charset="2"/>
              <a:buChar char="Ø"/>
            </a:pPr>
            <a:endParaRPr lang="fr-FR" sz="2000" dirty="0"/>
          </a:p>
          <a:p>
            <a:endParaRPr lang="fr-FR" sz="2000" dirty="0"/>
          </a:p>
          <a:p>
            <a:endParaRPr lang="fr-FR" sz="2000" dirty="0"/>
          </a:p>
        </p:txBody>
      </p:sp>
      <p:sp>
        <p:nvSpPr>
          <p:cNvPr id="5" name="Espace réservé du contenu 2"/>
          <p:cNvSpPr>
            <a:spLocks noGrp="1"/>
          </p:cNvSpPr>
          <p:nvPr>
            <p:ph sz="half" idx="1"/>
          </p:nvPr>
        </p:nvSpPr>
        <p:spPr>
          <a:xfrm>
            <a:off x="5320918" y="1325127"/>
            <a:ext cx="4184035" cy="5116469"/>
          </a:xfrm>
        </p:spPr>
        <p:txBody>
          <a:bodyPr>
            <a:noAutofit/>
          </a:bodyPr>
          <a:lstStyle/>
          <a:p>
            <a:pPr marL="0" indent="0">
              <a:buNone/>
            </a:pPr>
            <a:endParaRPr lang="fr-FR" sz="2000" dirty="0"/>
          </a:p>
          <a:p>
            <a:pPr marL="0" indent="0">
              <a:buNone/>
            </a:pPr>
            <a:endParaRPr lang="fr-FR" sz="2000" dirty="0"/>
          </a:p>
          <a:p>
            <a:pPr>
              <a:lnSpc>
                <a:spcPct val="80000"/>
              </a:lnSpc>
              <a:buFont typeface="Wingdings" charset="2"/>
              <a:buChar char="Ø"/>
            </a:pPr>
            <a:r>
              <a:rPr lang="fr-FR" sz="2000" dirty="0"/>
              <a:t>« serein »</a:t>
            </a:r>
          </a:p>
          <a:p>
            <a:pPr>
              <a:lnSpc>
                <a:spcPct val="80000"/>
              </a:lnSpc>
              <a:buFont typeface="Wingdings" charset="2"/>
              <a:buChar char="Ø"/>
            </a:pPr>
            <a:r>
              <a:rPr lang="fr-FR" sz="2000" dirty="0"/>
              <a:t>« plein de courage »</a:t>
            </a:r>
          </a:p>
          <a:p>
            <a:pPr>
              <a:lnSpc>
                <a:spcPct val="80000"/>
              </a:lnSpc>
              <a:buFont typeface="Wingdings" charset="2"/>
              <a:buChar char="Ø"/>
            </a:pPr>
            <a:r>
              <a:rPr lang="fr-FR" sz="2000" dirty="0"/>
              <a:t>« comblé » </a:t>
            </a:r>
          </a:p>
          <a:p>
            <a:pPr>
              <a:lnSpc>
                <a:spcPct val="80000"/>
              </a:lnSpc>
              <a:buFont typeface="Wingdings" charset="2"/>
              <a:buChar char="Ø"/>
            </a:pPr>
            <a:r>
              <a:rPr lang="fr-FR" sz="2000" dirty="0"/>
              <a:t>« calme » </a:t>
            </a:r>
          </a:p>
          <a:p>
            <a:pPr>
              <a:lnSpc>
                <a:spcPct val="80000"/>
              </a:lnSpc>
              <a:buFont typeface="Wingdings" charset="2"/>
              <a:buChar char="Ø"/>
            </a:pPr>
            <a:r>
              <a:rPr lang="fr-FR" sz="2000" dirty="0"/>
              <a:t>« compris »</a:t>
            </a:r>
          </a:p>
          <a:p>
            <a:pPr>
              <a:lnSpc>
                <a:spcPct val="80000"/>
              </a:lnSpc>
              <a:buFont typeface="Wingdings" charset="2"/>
              <a:buChar char="Ø"/>
            </a:pPr>
            <a:r>
              <a:rPr lang="fr-FR" sz="2000" dirty="0"/>
              <a:t>« confiant »</a:t>
            </a:r>
          </a:p>
          <a:p>
            <a:pPr>
              <a:lnSpc>
                <a:spcPct val="80000"/>
              </a:lnSpc>
              <a:buFont typeface="Wingdings" charset="2"/>
              <a:buChar char="Ø"/>
            </a:pPr>
            <a:r>
              <a:rPr lang="fr-FR" sz="2000" dirty="0"/>
              <a:t>« compétent »</a:t>
            </a:r>
          </a:p>
          <a:p>
            <a:pPr>
              <a:lnSpc>
                <a:spcPct val="80000"/>
              </a:lnSpc>
              <a:buFont typeface="Wingdings" charset="2"/>
              <a:buChar char="Ø"/>
            </a:pPr>
            <a:r>
              <a:rPr lang="fr-FR" sz="2000" dirty="0"/>
              <a:t>« sûr de soi » </a:t>
            </a:r>
          </a:p>
          <a:p>
            <a:pPr>
              <a:lnSpc>
                <a:spcPct val="80000"/>
              </a:lnSpc>
              <a:buFont typeface="Wingdings" charset="2"/>
              <a:buChar char="Ø"/>
            </a:pPr>
            <a:r>
              <a:rPr lang="fr-FR" sz="2000" dirty="0"/>
              <a:t>« léger »</a:t>
            </a:r>
          </a:p>
          <a:p>
            <a:pPr>
              <a:lnSpc>
                <a:spcPct val="80000"/>
              </a:lnSpc>
              <a:buFont typeface="Wingdings" charset="2"/>
              <a:buChar char="Ø"/>
            </a:pPr>
            <a:r>
              <a:rPr lang="fr-FR" sz="2000" dirty="0"/>
              <a:t>« entouré » </a:t>
            </a:r>
          </a:p>
        </p:txBody>
      </p:sp>
      <p:pic>
        <p:nvPicPr>
          <p:cNvPr id="4" name="Son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3304" y="5634961"/>
            <a:ext cx="812800" cy="812800"/>
          </a:xfrm>
          <a:prstGeom prst="rect">
            <a:avLst/>
          </a:prstGeom>
        </p:spPr>
      </p:pic>
      <p:sp>
        <p:nvSpPr>
          <p:cNvPr id="6" name="Espace réservé du pied de page 5"/>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478330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4" y="1214701"/>
            <a:ext cx="8596668" cy="4826661"/>
          </a:xfrm>
        </p:spPr>
        <p:txBody>
          <a:bodyPr/>
          <a:lstStyle/>
          <a:p>
            <a:endParaRPr lang="fr-FR" sz="2800" dirty="0"/>
          </a:p>
          <a:p>
            <a:r>
              <a:rPr lang="fr-FR" sz="2800" dirty="0"/>
              <a:t>"Je me questionne davantage sur ce qui se passe ici et maintenant, suis dans l'instant présent et cela me permet d'être moins découragée." </a:t>
            </a:r>
          </a:p>
          <a:p>
            <a:endParaRPr lang="fr-FR" sz="2800" dirty="0"/>
          </a:p>
          <a:p>
            <a:r>
              <a:rPr lang="fr-FR" sz="2800" dirty="0"/>
              <a:t>"Dégager des solutions ou marges de </a:t>
            </a:r>
            <a:r>
              <a:rPr lang="fr-FR" sz="2800" dirty="0" err="1"/>
              <a:t>manoeuvre</a:t>
            </a:r>
            <a:r>
              <a:rPr lang="fr-FR" sz="2800" dirty="0"/>
              <a:t> permet l'apaisement." </a:t>
            </a:r>
          </a:p>
          <a:p>
            <a:endParaRPr lang="fr-FR" dirty="0"/>
          </a:p>
        </p:txBody>
      </p:sp>
      <p:pic>
        <p:nvPicPr>
          <p:cNvPr id="2" name="S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21459" y="5228562"/>
            <a:ext cx="812800" cy="812800"/>
          </a:xfrm>
          <a:prstGeom prst="rect">
            <a:avLst/>
          </a:prstGeom>
        </p:spPr>
      </p:pic>
      <p:sp>
        <p:nvSpPr>
          <p:cNvPr id="4" name="Espace réservé du pied de page 3"/>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35065373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708157" y="753029"/>
            <a:ext cx="4184035" cy="5504522"/>
          </a:xfrm>
        </p:spPr>
        <p:txBody>
          <a:bodyPr>
            <a:normAutofit lnSpcReduction="10000"/>
          </a:bodyPr>
          <a:lstStyle/>
          <a:p>
            <a:pPr marL="0" indent="0">
              <a:buNone/>
            </a:pPr>
            <a:r>
              <a:rPr lang="fr-FR" sz="2400" b="1" i="1" dirty="0"/>
              <a:t>15 réponses – 6%</a:t>
            </a:r>
          </a:p>
          <a:p>
            <a:pPr marL="0" indent="0">
              <a:buNone/>
            </a:pPr>
            <a:r>
              <a:rPr lang="fr-FR" sz="2400" b="1" dirty="0"/>
              <a:t>Davantage… </a:t>
            </a:r>
          </a:p>
          <a:p>
            <a:pPr marL="0" indent="0">
              <a:buNone/>
            </a:pPr>
            <a:endParaRPr lang="fr-FR" sz="2400" b="1" dirty="0"/>
          </a:p>
          <a:p>
            <a:r>
              <a:rPr lang="fr-FR" sz="2000" dirty="0"/>
              <a:t>« incompris » </a:t>
            </a:r>
          </a:p>
          <a:p>
            <a:r>
              <a:rPr lang="fr-FR" sz="2000" dirty="0"/>
              <a:t>« incompétent »</a:t>
            </a:r>
          </a:p>
          <a:p>
            <a:r>
              <a:rPr lang="fr-FR" sz="2000" dirty="0"/>
              <a:t>« dépassé/surchargé » </a:t>
            </a:r>
          </a:p>
          <a:p>
            <a:r>
              <a:rPr lang="fr-FR" sz="2000" dirty="0"/>
              <a:t>« empêché/freiné » </a:t>
            </a:r>
          </a:p>
          <a:p>
            <a:r>
              <a:rPr lang="fr-FR" sz="2000" dirty="0"/>
              <a:t>« doutant de soi » </a:t>
            </a:r>
          </a:p>
          <a:p>
            <a:r>
              <a:rPr lang="fr-FR" sz="2000" dirty="0"/>
              <a:t>« agité/nerveux/inquiet » </a:t>
            </a:r>
          </a:p>
          <a:p>
            <a:r>
              <a:rPr lang="fr-FR" sz="2000" dirty="0"/>
              <a:t>« accablé » </a:t>
            </a:r>
          </a:p>
          <a:p>
            <a:r>
              <a:rPr lang="fr-FR" sz="2000" dirty="0"/>
              <a:t>« démotivé » </a:t>
            </a:r>
          </a:p>
          <a:p>
            <a:r>
              <a:rPr lang="fr-FR" sz="2000" dirty="0"/>
              <a:t>« insatisfait »</a:t>
            </a:r>
          </a:p>
        </p:txBody>
      </p:sp>
      <p:sp>
        <p:nvSpPr>
          <p:cNvPr id="4" name="Espace réservé du contenu 3"/>
          <p:cNvSpPr>
            <a:spLocks noGrp="1"/>
          </p:cNvSpPr>
          <p:nvPr>
            <p:ph sz="half" idx="2"/>
          </p:nvPr>
        </p:nvSpPr>
        <p:spPr/>
        <p:txBody>
          <a:bodyPr>
            <a:normAutofit lnSpcReduction="10000"/>
          </a:bodyPr>
          <a:lstStyle/>
          <a:p>
            <a:r>
              <a:rPr lang="fr-FR" sz="2000" dirty="0"/>
              <a:t>"J'ai dû m'opposer à ma hiérarchie qui voulait m'imposer des procédures et un rendement en totale contradiction avec le DPA. Ce qui est épuisant. J'ai dû démontrer à de nombreuses reprises en quoi ma pratique était bénéfique non seulement pour les personnes accompagnées, et par voie de conséquences sur les "chiffres" du service."</a:t>
            </a:r>
          </a:p>
          <a:p>
            <a:endParaRPr lang="fr-FR" dirty="0"/>
          </a:p>
        </p:txBody>
      </p:sp>
      <p:pic>
        <p:nvPicPr>
          <p:cNvPr id="2" name="S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81248" y="5634962"/>
            <a:ext cx="812800" cy="812800"/>
          </a:xfrm>
          <a:prstGeom prst="rect">
            <a:avLst/>
          </a:prstGeom>
        </p:spPr>
      </p:pic>
      <p:sp>
        <p:nvSpPr>
          <p:cNvPr id="5" name="Espace réservé du pied de page 4"/>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302048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Une formation qui peut provoquer une crise….salutaire!</a:t>
            </a:r>
          </a:p>
        </p:txBody>
      </p:sp>
      <p:sp>
        <p:nvSpPr>
          <p:cNvPr id="3" name="Espace réservé du contenu 2"/>
          <p:cNvSpPr>
            <a:spLocks noGrp="1"/>
          </p:cNvSpPr>
          <p:nvPr>
            <p:ph idx="1"/>
          </p:nvPr>
        </p:nvSpPr>
        <p:spPr/>
        <p:txBody>
          <a:bodyPr>
            <a:normAutofit/>
          </a:bodyPr>
          <a:lstStyle/>
          <a:p>
            <a:r>
              <a:rPr lang="fr-FR" sz="2400" dirty="0"/>
              <a:t>"Immédiatement après la formation, </a:t>
            </a:r>
            <a:r>
              <a:rPr lang="fr-FR" sz="2400" b="1" dirty="0"/>
              <a:t>je </a:t>
            </a:r>
            <a:r>
              <a:rPr lang="fr-FR" sz="2400" b="1" i="1" dirty="0"/>
              <a:t>me suis sentie mieux</a:t>
            </a:r>
            <a:r>
              <a:rPr lang="fr-FR" sz="2400" dirty="0"/>
              <a:t>, mais l'énergie que j'ai dû consacrer à tenter de faire bouger mon cadre de travail institutionnel n'a pas empêché le </a:t>
            </a:r>
            <a:r>
              <a:rPr lang="fr-FR" sz="2400" b="1" i="1" dirty="0" err="1"/>
              <a:t>burn</a:t>
            </a:r>
            <a:r>
              <a:rPr lang="fr-FR" sz="2400" b="1" i="1" dirty="0"/>
              <a:t> out</a:t>
            </a:r>
            <a:r>
              <a:rPr lang="fr-FR" sz="2400" dirty="0"/>
              <a:t>...mais grâce au </a:t>
            </a:r>
            <a:r>
              <a:rPr lang="fr-FR" sz="2400" b="1" i="1" dirty="0"/>
              <a:t>dpa</a:t>
            </a:r>
            <a:r>
              <a:rPr lang="fr-FR" sz="2400" dirty="0"/>
              <a:t>, j'ai trouvé la </a:t>
            </a:r>
            <a:r>
              <a:rPr lang="fr-FR" sz="2400" b="1" i="1" dirty="0"/>
              <a:t>force de rebondir </a:t>
            </a:r>
            <a:r>
              <a:rPr lang="fr-FR" sz="2400" dirty="0"/>
              <a:t>par mes propres moyens, de tout remettre en question et d'engager un bilan de compétences et une reconversion professionnelle." </a:t>
            </a:r>
          </a:p>
        </p:txBody>
      </p:sp>
      <p:sp>
        <p:nvSpPr>
          <p:cNvPr id="4" name="Espace réservé du pied de page 3"/>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1807155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Comment expliquer ce mieux-être ?</a:t>
            </a:r>
          </a:p>
        </p:txBody>
      </p:sp>
      <p:sp>
        <p:nvSpPr>
          <p:cNvPr id="3" name="Espace réservé du contenu 2"/>
          <p:cNvSpPr>
            <a:spLocks noGrp="1"/>
          </p:cNvSpPr>
          <p:nvPr>
            <p:ph idx="1"/>
          </p:nvPr>
        </p:nvSpPr>
        <p:spPr>
          <a:xfrm>
            <a:off x="677334" y="2448266"/>
            <a:ext cx="8596668" cy="3880773"/>
          </a:xfrm>
        </p:spPr>
        <p:txBody>
          <a:bodyPr>
            <a:normAutofit/>
          </a:bodyPr>
          <a:lstStyle/>
          <a:p>
            <a:pPr marL="0" indent="0">
              <a:buNone/>
            </a:pPr>
            <a:endParaRPr lang="fr-FR" sz="2400" dirty="0"/>
          </a:p>
          <a:p>
            <a:r>
              <a:rPr lang="fr-FR" sz="2400" dirty="0"/>
              <a:t>Un changement de pratiques, de posture.</a:t>
            </a:r>
          </a:p>
          <a:p>
            <a:endParaRPr lang="fr-FR" sz="2400" dirty="0"/>
          </a:p>
          <a:p>
            <a:r>
              <a:rPr lang="fr-FR" sz="2400" dirty="0"/>
              <a:t>Un changement dans le rapport à soi, à sa santé.</a:t>
            </a:r>
          </a:p>
          <a:p>
            <a:pPr marL="0" indent="0">
              <a:buNone/>
            </a:pPr>
            <a:endParaRPr lang="fr-FR" sz="2400" dirty="0"/>
          </a:p>
          <a:p>
            <a:endParaRPr lang="fr-FR" sz="2400" dirty="0"/>
          </a:p>
        </p:txBody>
      </p:sp>
      <p:pic>
        <p:nvPicPr>
          <p:cNvPr id="4" name="Son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21459" y="5516239"/>
            <a:ext cx="812800" cy="812800"/>
          </a:xfrm>
          <a:prstGeom prst="rect">
            <a:avLst/>
          </a:prstGeom>
        </p:spPr>
      </p:pic>
      <p:sp>
        <p:nvSpPr>
          <p:cNvPr id="5" name="Espace réservé du pied de page 4"/>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258134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changement de pratiques, de posture</a:t>
            </a:r>
          </a:p>
        </p:txBody>
      </p:sp>
      <p:sp>
        <p:nvSpPr>
          <p:cNvPr id="3" name="Espace réservé du contenu 2"/>
          <p:cNvSpPr>
            <a:spLocks noGrp="1"/>
          </p:cNvSpPr>
          <p:nvPr>
            <p:ph idx="1"/>
          </p:nvPr>
        </p:nvSpPr>
        <p:spPr/>
        <p:txBody>
          <a:bodyPr/>
          <a:lstStyle/>
          <a:p>
            <a:endParaRPr lang="fr-FR" sz="2400" dirty="0"/>
          </a:p>
          <a:p>
            <a:r>
              <a:rPr lang="fr-FR" sz="2400" dirty="0"/>
              <a:t>Les pratiques professionnelles en général</a:t>
            </a:r>
          </a:p>
          <a:p>
            <a:r>
              <a:rPr lang="fr-FR" sz="2400" dirty="0"/>
              <a:t>La posture, les attitudes professionnelles</a:t>
            </a:r>
          </a:p>
          <a:p>
            <a:r>
              <a:rPr lang="fr-FR" sz="2400" dirty="0"/>
              <a:t>Les techniques d’entretien</a:t>
            </a:r>
          </a:p>
          <a:p>
            <a:r>
              <a:rPr lang="fr-FR" sz="2400" dirty="0"/>
              <a:t>La prise en compte de la dimension institutionnelle</a:t>
            </a:r>
          </a:p>
          <a:p>
            <a:pPr marL="0" indent="0">
              <a:buNone/>
            </a:pPr>
            <a:endParaRPr lang="fr-FR" dirty="0"/>
          </a:p>
        </p:txBody>
      </p:sp>
    </p:spTree>
    <p:extLst>
      <p:ext uri="{BB962C8B-B14F-4D97-AF65-F5344CB8AC3E}">
        <p14:creationId xmlns:p14="http://schemas.microsoft.com/office/powerpoint/2010/main" val="517176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832207"/>
            <a:ext cx="8596668" cy="1325365"/>
          </a:xfrm>
        </p:spPr>
        <p:txBody>
          <a:bodyPr>
            <a:normAutofit fontScale="90000"/>
          </a:bodyPr>
          <a:lstStyle/>
          <a:p>
            <a:r>
              <a:rPr lang="fr-FR" dirty="0"/>
              <a:t>Sommes-nous réellement impuissants ?</a:t>
            </a:r>
            <a:br>
              <a:rPr lang="fr-FR" dirty="0"/>
            </a:br>
            <a:r>
              <a:rPr lang="fr-FR" sz="2800" i="1" dirty="0"/>
              <a:t>Invitation à faire évoluer nos pratiques</a:t>
            </a:r>
            <a:r>
              <a:rPr lang="fr-FR" i="1" dirty="0"/>
              <a:t/>
            </a:r>
            <a:br>
              <a:rPr lang="fr-FR" i="1" dirty="0"/>
            </a:br>
            <a:endParaRPr lang="fr-FR" i="1" dirty="0"/>
          </a:p>
        </p:txBody>
      </p:sp>
      <p:sp>
        <p:nvSpPr>
          <p:cNvPr id="3" name="Espace réservé du contenu 2"/>
          <p:cNvSpPr>
            <a:spLocks noGrp="1"/>
          </p:cNvSpPr>
          <p:nvPr>
            <p:ph idx="1"/>
          </p:nvPr>
        </p:nvSpPr>
        <p:spPr>
          <a:xfrm>
            <a:off x="677334" y="1935200"/>
            <a:ext cx="8596668" cy="3880773"/>
          </a:xfrm>
        </p:spPr>
        <p:txBody>
          <a:bodyPr>
            <a:normAutofit/>
          </a:bodyPr>
          <a:lstStyle/>
          <a:p>
            <a:endParaRPr lang="fr-FR" sz="2800" dirty="0"/>
          </a:p>
          <a:p>
            <a:r>
              <a:rPr lang="fr-FR" sz="2800" dirty="0"/>
              <a:t>Les facteurs d’épuisement </a:t>
            </a:r>
          </a:p>
          <a:p>
            <a:r>
              <a:rPr lang="fr-FR" sz="2800" dirty="0"/>
              <a:t>La souffrance des professionnels : comment la comprendre ?</a:t>
            </a:r>
          </a:p>
          <a:p>
            <a:r>
              <a:rPr lang="fr-FR" sz="2800" dirty="0"/>
              <a:t>Résultats de l’enquête « Santé au travail et approche centrée sur le DPA-PC »</a:t>
            </a:r>
          </a:p>
          <a:p>
            <a:r>
              <a:rPr lang="fr-FR" sz="2800" dirty="0"/>
              <a:t>Comment expliquer ce mieux-être ?</a:t>
            </a:r>
          </a:p>
        </p:txBody>
      </p:sp>
      <p:pic>
        <p:nvPicPr>
          <p:cNvPr id="6" name="Son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3940" y="5815973"/>
            <a:ext cx="812800" cy="812800"/>
          </a:xfrm>
          <a:prstGeom prst="rect">
            <a:avLst/>
          </a:prstGeom>
        </p:spPr>
      </p:pic>
      <p:sp>
        <p:nvSpPr>
          <p:cNvPr id="7" name="Espace réservé du pied de page 6"/>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1328085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9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Les pratiques sociales</a:t>
            </a:r>
            <a:br>
              <a:rPr lang="fr-FR" dirty="0"/>
            </a:br>
            <a:r>
              <a:rPr lang="fr-FR" sz="2800" dirty="0"/>
              <a:t>Intervenir simultanément sur les dimensions</a:t>
            </a:r>
            <a:br>
              <a:rPr lang="fr-FR" sz="2800" dirty="0"/>
            </a:br>
            <a:r>
              <a:rPr lang="fr-FR" sz="2800" dirty="0"/>
              <a:t>individuelle et structurelle</a:t>
            </a:r>
            <a:endParaRPr lang="fr-FR" sz="2800" i="1" dirty="0"/>
          </a:p>
        </p:txBody>
      </p:sp>
      <p:sp>
        <p:nvSpPr>
          <p:cNvPr id="3" name="Espace réservé du contenu 2"/>
          <p:cNvSpPr>
            <a:spLocks noGrp="1"/>
          </p:cNvSpPr>
          <p:nvPr>
            <p:ph sz="half" idx="1"/>
          </p:nvPr>
        </p:nvSpPr>
        <p:spPr>
          <a:xfrm>
            <a:off x="677334" y="2160588"/>
            <a:ext cx="4686561" cy="4440471"/>
          </a:xfrm>
        </p:spPr>
        <p:txBody>
          <a:bodyPr>
            <a:normAutofit/>
          </a:bodyPr>
          <a:lstStyle/>
          <a:p>
            <a:pPr marL="0" indent="0">
              <a:buNone/>
            </a:pPr>
            <a:endParaRPr lang="fr-FR" sz="2000" dirty="0"/>
          </a:p>
          <a:p>
            <a:pPr marL="0" indent="0">
              <a:buNone/>
            </a:pPr>
            <a:r>
              <a:rPr lang="fr-FR" sz="2000" dirty="0"/>
              <a:t>Sur la base…</a:t>
            </a:r>
          </a:p>
          <a:p>
            <a:r>
              <a:rPr lang="fr-FR" sz="2000" dirty="0"/>
              <a:t>Situation concrète qui pose le plus problème à la personne concernée, ou à la collectivité, ici et maintenant.</a:t>
            </a:r>
          </a:p>
          <a:p>
            <a:endParaRPr lang="fr-FR" dirty="0"/>
          </a:p>
          <a:p>
            <a:endParaRPr lang="fr-FR" dirty="0"/>
          </a:p>
        </p:txBody>
      </p:sp>
      <p:sp>
        <p:nvSpPr>
          <p:cNvPr id="4" name="Espace réservé du contenu 3"/>
          <p:cNvSpPr>
            <a:spLocks noGrp="1"/>
          </p:cNvSpPr>
          <p:nvPr>
            <p:ph sz="half" idx="2"/>
          </p:nvPr>
        </p:nvSpPr>
        <p:spPr>
          <a:xfrm>
            <a:off x="6051477" y="2794571"/>
            <a:ext cx="3222525" cy="3246790"/>
          </a:xfrm>
        </p:spPr>
        <p:txBody>
          <a:bodyPr>
            <a:noAutofit/>
          </a:bodyPr>
          <a:lstStyle/>
          <a:p>
            <a:pPr marL="0" indent="0">
              <a:buNone/>
            </a:pPr>
            <a:r>
              <a:rPr lang="fr-FR" sz="2800" dirty="0"/>
              <a:t>Implique un changement de paradigme… </a:t>
            </a:r>
          </a:p>
          <a:p>
            <a:endParaRPr lang="fr-FR" sz="2800" dirty="0"/>
          </a:p>
        </p:txBody>
      </p:sp>
    </p:spTree>
    <p:extLst>
      <p:ext uri="{BB962C8B-B14F-4D97-AF65-F5344CB8AC3E}">
        <p14:creationId xmlns:p14="http://schemas.microsoft.com/office/powerpoint/2010/main" val="1316426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Un changement de paradigme</a:t>
            </a:r>
            <a:br>
              <a:rPr lang="fr-FR" dirty="0"/>
            </a:br>
            <a:r>
              <a:rPr lang="fr-FR" dirty="0"/>
              <a:t>de regard, de posture…</a:t>
            </a:r>
          </a:p>
        </p:txBody>
      </p:sp>
      <p:sp>
        <p:nvSpPr>
          <p:cNvPr id="3" name="Espace réservé du contenu 2"/>
          <p:cNvSpPr>
            <a:spLocks noGrp="1"/>
          </p:cNvSpPr>
          <p:nvPr>
            <p:ph idx="1"/>
          </p:nvPr>
        </p:nvSpPr>
        <p:spPr/>
        <p:txBody>
          <a:bodyPr>
            <a:normAutofit lnSpcReduction="10000"/>
          </a:bodyPr>
          <a:lstStyle/>
          <a:p>
            <a:pPr marL="0" indent="0">
              <a:buNone/>
            </a:pPr>
            <a:r>
              <a:rPr lang="fr-FR" sz="2400" dirty="0"/>
              <a:t>Mise en acte d’une double expertise: professionnelle et expérientielle</a:t>
            </a:r>
          </a:p>
          <a:p>
            <a:pPr>
              <a:buFont typeface="Wingdings" charset="2"/>
              <a:buChar char="Ø"/>
            </a:pPr>
            <a:endParaRPr lang="fr-FR" sz="2400" dirty="0"/>
          </a:p>
          <a:p>
            <a:pPr>
              <a:buFont typeface="Wingdings" charset="2"/>
              <a:buChar char="Ø"/>
            </a:pPr>
            <a:r>
              <a:rPr lang="fr-FR" sz="2400" dirty="0"/>
              <a:t>« Concrètement c'est mon regard sur l'ensemble des situations vécues, personnelles et professionnelles, qui a changé avec des impacts sur la plupart de mes sphères de vie. »</a:t>
            </a:r>
          </a:p>
          <a:p>
            <a:pPr>
              <a:buFont typeface="Wingdings" charset="2"/>
              <a:buChar char="Ø"/>
            </a:pPr>
            <a:r>
              <a:rPr lang="fr-FR" sz="2400" dirty="0"/>
              <a:t>"La formation m'a permis d'envisager mon travail par un autre angle, ce qui redonne richesse, motivation et créativité."</a:t>
            </a:r>
          </a:p>
          <a:p>
            <a:pPr>
              <a:buFont typeface="Wingdings" charset="2"/>
              <a:buChar char="Ø"/>
            </a:pPr>
            <a:endParaRPr lang="fr-FR" sz="2400" dirty="0"/>
          </a:p>
        </p:txBody>
      </p:sp>
      <p:pic>
        <p:nvPicPr>
          <p:cNvPr id="5" name="Son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6709" y="5634962"/>
            <a:ext cx="812800" cy="812800"/>
          </a:xfrm>
          <a:prstGeom prst="rect">
            <a:avLst/>
          </a:prstGeom>
        </p:spPr>
      </p:pic>
      <p:sp>
        <p:nvSpPr>
          <p:cNvPr id="6" name="Espace réservé du pied de page 5"/>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4200153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5" y="919135"/>
            <a:ext cx="8596668" cy="4194598"/>
          </a:xfrm>
        </p:spPr>
        <p:txBody>
          <a:bodyPr>
            <a:noAutofit/>
          </a:bodyPr>
          <a:lstStyle/>
          <a:p>
            <a:pPr indent="-342900">
              <a:buFont typeface="Wingdings" charset="2"/>
              <a:buChar char="Ø"/>
            </a:pPr>
            <a:r>
              <a:rPr lang="fr-FR" sz="2400" dirty="0">
                <a:solidFill>
                  <a:schemeClr val="tx1">
                    <a:lumMod val="75000"/>
                    <a:lumOff val="25000"/>
                  </a:schemeClr>
                </a:solidFill>
              </a:rPr>
              <a:t>"Je suis beaucoup moins interventionniste »,</a:t>
            </a:r>
            <a:br>
              <a:rPr lang="fr-FR" sz="2400" dirty="0">
                <a:solidFill>
                  <a:schemeClr val="tx1">
                    <a:lumMod val="75000"/>
                    <a:lumOff val="25000"/>
                  </a:schemeClr>
                </a:solidFill>
              </a:rPr>
            </a:br>
            <a:r>
              <a:rPr lang="fr-FR" sz="2400" dirty="0">
                <a:solidFill>
                  <a:schemeClr val="tx1">
                    <a:lumMod val="75000"/>
                    <a:lumOff val="25000"/>
                  </a:schemeClr>
                </a:solidFill>
              </a:rPr>
              <a:t/>
            </a:r>
            <a:br>
              <a:rPr lang="fr-FR" sz="2400" dirty="0">
                <a:solidFill>
                  <a:schemeClr val="tx1">
                    <a:lumMod val="75000"/>
                    <a:lumOff val="25000"/>
                  </a:schemeClr>
                </a:solidFill>
              </a:rPr>
            </a:br>
            <a:r>
              <a:rPr lang="fr-FR" sz="2400" dirty="0">
                <a:solidFill>
                  <a:schemeClr val="tx1">
                    <a:lumMod val="75000"/>
                    <a:lumOff val="25000"/>
                  </a:schemeClr>
                </a:solidFill>
              </a:rPr>
              <a:t>	"J'induis beaucoup moins...",</a:t>
            </a:r>
            <a:br>
              <a:rPr lang="fr-FR" sz="2400" dirty="0">
                <a:solidFill>
                  <a:schemeClr val="tx1">
                    <a:lumMod val="75000"/>
                    <a:lumOff val="25000"/>
                  </a:schemeClr>
                </a:solidFill>
              </a:rPr>
            </a:br>
            <a:r>
              <a:rPr lang="fr-FR" sz="2400" dirty="0">
                <a:solidFill>
                  <a:schemeClr val="tx1">
                    <a:lumMod val="75000"/>
                    <a:lumOff val="25000"/>
                  </a:schemeClr>
                </a:solidFill>
              </a:rPr>
              <a:t/>
            </a:r>
            <a:br>
              <a:rPr lang="fr-FR" sz="2400" dirty="0">
                <a:solidFill>
                  <a:schemeClr val="tx1">
                    <a:lumMod val="75000"/>
                    <a:lumOff val="25000"/>
                  </a:schemeClr>
                </a:solidFill>
              </a:rPr>
            </a:br>
            <a:r>
              <a:rPr lang="fr-FR" sz="2400" dirty="0">
                <a:solidFill>
                  <a:schemeClr val="tx1">
                    <a:lumMod val="75000"/>
                    <a:lumOff val="25000"/>
                  </a:schemeClr>
                </a:solidFill>
              </a:rPr>
              <a:t>	"Je prescris moins...", </a:t>
            </a:r>
            <a:br>
              <a:rPr lang="fr-FR" sz="2400" dirty="0">
                <a:solidFill>
                  <a:schemeClr val="tx1">
                    <a:lumMod val="75000"/>
                    <a:lumOff val="25000"/>
                  </a:schemeClr>
                </a:solidFill>
              </a:rPr>
            </a:br>
            <a:r>
              <a:rPr lang="fr-FR" sz="2400" dirty="0">
                <a:solidFill>
                  <a:schemeClr val="tx1">
                    <a:lumMod val="75000"/>
                    <a:lumOff val="25000"/>
                  </a:schemeClr>
                </a:solidFill>
              </a:rPr>
              <a:t/>
            </a:r>
            <a:br>
              <a:rPr lang="fr-FR" sz="2400" dirty="0">
                <a:solidFill>
                  <a:schemeClr val="tx1">
                    <a:lumMod val="75000"/>
                    <a:lumOff val="25000"/>
                  </a:schemeClr>
                </a:solidFill>
              </a:rPr>
            </a:br>
            <a:r>
              <a:rPr lang="fr-FR" sz="2400" dirty="0">
                <a:solidFill>
                  <a:schemeClr val="tx1">
                    <a:lumMod val="75000"/>
                    <a:lumOff val="25000"/>
                  </a:schemeClr>
                </a:solidFill>
              </a:rPr>
              <a:t>	"Nous dirigeons moins les jeunes. »</a:t>
            </a:r>
            <a:br>
              <a:rPr lang="fr-FR" sz="2400" dirty="0">
                <a:solidFill>
                  <a:schemeClr val="tx1">
                    <a:lumMod val="75000"/>
                    <a:lumOff val="25000"/>
                  </a:schemeClr>
                </a:solidFill>
              </a:rPr>
            </a:br>
            <a:r>
              <a:rPr lang="fr-FR" sz="2400" dirty="0">
                <a:solidFill>
                  <a:schemeClr val="tx1">
                    <a:lumMod val="75000"/>
                    <a:lumOff val="25000"/>
                  </a:schemeClr>
                </a:solidFill>
              </a:rPr>
              <a:t> </a:t>
            </a:r>
            <a:br>
              <a:rPr lang="fr-FR" sz="2400" dirty="0">
                <a:solidFill>
                  <a:schemeClr val="tx1">
                    <a:lumMod val="75000"/>
                    <a:lumOff val="25000"/>
                  </a:schemeClr>
                </a:solidFill>
              </a:rPr>
            </a:br>
            <a:r>
              <a:rPr lang="fr-FR" sz="2400" dirty="0">
                <a:solidFill>
                  <a:schemeClr val="tx1">
                    <a:lumMod val="75000"/>
                    <a:lumOff val="25000"/>
                  </a:schemeClr>
                </a:solidFill>
              </a:rPr>
              <a:t>	« Non-fermeture aux idées qui me paraissent 	"impossibles", "farfelues" ou "inadaptées", ce qui conduit 	cette professionnelle a "davantage d'humilité dans mon 	accompagnement". </a:t>
            </a:r>
            <a:r>
              <a:rPr lang="fr-CH" sz="2400" dirty="0">
                <a:solidFill>
                  <a:schemeClr val="tx1">
                    <a:lumMod val="75000"/>
                    <a:lumOff val="25000"/>
                  </a:schemeClr>
                </a:solidFill>
              </a:rPr>
              <a:t/>
            </a:r>
            <a:br>
              <a:rPr lang="fr-CH" sz="2400" dirty="0">
                <a:solidFill>
                  <a:schemeClr val="tx1">
                    <a:lumMod val="75000"/>
                    <a:lumOff val="25000"/>
                  </a:schemeClr>
                </a:solidFill>
              </a:rPr>
            </a:br>
            <a:endParaRPr lang="fr-FR" sz="2400" dirty="0">
              <a:solidFill>
                <a:schemeClr val="tx1">
                  <a:lumMod val="75000"/>
                  <a:lumOff val="25000"/>
                </a:schemeClr>
              </a:solidFill>
            </a:endParaRPr>
          </a:p>
        </p:txBody>
      </p:sp>
      <p:sp>
        <p:nvSpPr>
          <p:cNvPr id="3" name="Espace réservé du texte 2"/>
          <p:cNvSpPr>
            <a:spLocks noGrp="1"/>
          </p:cNvSpPr>
          <p:nvPr>
            <p:ph type="body" idx="1"/>
          </p:nvPr>
        </p:nvSpPr>
        <p:spPr>
          <a:xfrm>
            <a:off x="677335" y="4879971"/>
            <a:ext cx="8596668" cy="1570962"/>
          </a:xfrm>
        </p:spPr>
        <p:txBody>
          <a:bodyPr>
            <a:normAutofit/>
          </a:bodyPr>
          <a:lstStyle/>
          <a:p>
            <a:pPr algn="r"/>
            <a:r>
              <a:rPr lang="fr-FR" sz="3600" dirty="0">
                <a:solidFill>
                  <a:schemeClr val="accent2"/>
                </a:solidFill>
              </a:rPr>
              <a:t>La posture</a:t>
            </a:r>
          </a:p>
        </p:txBody>
      </p:sp>
      <p:sp>
        <p:nvSpPr>
          <p:cNvPr id="4" name="Espace réservé du pied de page 3"/>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1227887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techniques d’entretien</a:t>
            </a:r>
          </a:p>
        </p:txBody>
      </p:sp>
      <p:sp>
        <p:nvSpPr>
          <p:cNvPr id="3" name="Espace réservé du contenu 2"/>
          <p:cNvSpPr>
            <a:spLocks noGrp="1"/>
          </p:cNvSpPr>
          <p:nvPr>
            <p:ph idx="1"/>
          </p:nvPr>
        </p:nvSpPr>
        <p:spPr>
          <a:xfrm>
            <a:off x="677334" y="1582793"/>
            <a:ext cx="8596668" cy="4458570"/>
          </a:xfrm>
        </p:spPr>
        <p:txBody>
          <a:bodyPr>
            <a:normAutofit fontScale="92500" lnSpcReduction="20000"/>
          </a:bodyPr>
          <a:lstStyle/>
          <a:p>
            <a:pPr marL="0" indent="0">
              <a:buNone/>
            </a:pPr>
            <a:r>
              <a:rPr lang="fr-FR" sz="2400" dirty="0"/>
              <a:t>"Je suis plus dans l'idée d'accompagner la personne à trouver elle-même des pistes....à découvrir le pouvoir qu'elle a sur la situation qu'elle vit. »</a:t>
            </a:r>
          </a:p>
          <a:p>
            <a:endParaRPr lang="fr-FR" sz="2400" dirty="0"/>
          </a:p>
          <a:p>
            <a:pPr marL="0" indent="0">
              <a:buNone/>
            </a:pPr>
            <a:r>
              <a:rPr lang="fr-CH" sz="2400" i="1" dirty="0"/>
              <a:t>De quelle manière ?</a:t>
            </a:r>
          </a:p>
          <a:p>
            <a:pPr lvl="1"/>
            <a:r>
              <a:rPr lang="fr-FR" sz="2000" dirty="0"/>
              <a:t>La façon de questionner est différente.</a:t>
            </a:r>
          </a:p>
          <a:p>
            <a:pPr lvl="1"/>
            <a:r>
              <a:rPr lang="fr-FR" sz="2000" dirty="0"/>
              <a:t>La manière d’écouter est « plus active ».</a:t>
            </a:r>
          </a:p>
          <a:p>
            <a:pPr lvl="1"/>
            <a:r>
              <a:rPr lang="fr-FR" sz="2000" dirty="0"/>
              <a:t>Le problème et les solutions sont définis avec les personnes concernées.</a:t>
            </a:r>
          </a:p>
          <a:p>
            <a:pPr lvl="1"/>
            <a:r>
              <a:rPr lang="fr-FR" sz="2000" dirty="0"/>
              <a:t>L’entretien est orienté vers ce qui est important pour la personne ici et maintenant.</a:t>
            </a:r>
          </a:p>
          <a:p>
            <a:pPr lvl="1"/>
            <a:r>
              <a:rPr lang="fr-FR" sz="2000" dirty="0"/>
              <a:t>Les démarches sont davantage confiées à la personne, dans la mesure où elle est en mesure de le faire.</a:t>
            </a:r>
          </a:p>
          <a:p>
            <a:endParaRPr lang="fr-FR" dirty="0"/>
          </a:p>
        </p:txBody>
      </p:sp>
      <p:sp>
        <p:nvSpPr>
          <p:cNvPr id="4" name="Espace réservé du pied de page 3"/>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2694985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prise en compte de la dimension institutionnelle</a:t>
            </a:r>
          </a:p>
        </p:txBody>
      </p:sp>
      <p:sp>
        <p:nvSpPr>
          <p:cNvPr id="3" name="Espace réservé du contenu 2"/>
          <p:cNvSpPr>
            <a:spLocks noGrp="1"/>
          </p:cNvSpPr>
          <p:nvPr>
            <p:ph sz="half" idx="1"/>
          </p:nvPr>
        </p:nvSpPr>
        <p:spPr/>
        <p:txBody>
          <a:bodyPr>
            <a:normAutofit/>
          </a:bodyPr>
          <a:lstStyle/>
          <a:p>
            <a:endParaRPr lang="fr-FR" sz="2400" dirty="0"/>
          </a:p>
          <a:p>
            <a:endParaRPr lang="fr-FR" sz="2400" dirty="0"/>
          </a:p>
          <a:p>
            <a:r>
              <a:rPr lang="fr-FR" sz="2400" dirty="0"/>
              <a:t>Faire appel au collectif (collègues, instances…), plutôt que gérer seul face à la hiérarchie certaines problématiques qui relèvent de l’organisation du travail.</a:t>
            </a:r>
          </a:p>
          <a:p>
            <a:endParaRPr lang="fr-FR" sz="2400" dirty="0"/>
          </a:p>
          <a:p>
            <a:endParaRPr lang="fr-FR" sz="2400" dirty="0"/>
          </a:p>
        </p:txBody>
      </p:sp>
      <p:sp>
        <p:nvSpPr>
          <p:cNvPr id="4" name="Espace réservé du contenu 3"/>
          <p:cNvSpPr>
            <a:spLocks noGrp="1"/>
          </p:cNvSpPr>
          <p:nvPr>
            <p:ph sz="half" idx="2"/>
          </p:nvPr>
        </p:nvSpPr>
        <p:spPr/>
        <p:txBody>
          <a:bodyPr>
            <a:normAutofit/>
          </a:bodyPr>
          <a:lstStyle/>
          <a:p>
            <a:r>
              <a:rPr lang="fr-FR" sz="2400" dirty="0"/>
              <a:t>Avant de décider de nouvelles procédures et règles, les jeunes vivant dans l’institution sont consultés; ils peuvent donner leur avis et leurs idées.</a:t>
            </a:r>
          </a:p>
          <a:p>
            <a:endParaRPr lang="fr-FR" sz="2400" dirty="0"/>
          </a:p>
          <a:p>
            <a:endParaRPr lang="fr-FR" sz="2400" dirty="0"/>
          </a:p>
          <a:p>
            <a:endParaRPr lang="fr-FR" dirty="0"/>
          </a:p>
        </p:txBody>
      </p:sp>
      <p:sp>
        <p:nvSpPr>
          <p:cNvPr id="5" name="Espace réservé du pied de page 4"/>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1790275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Une question d’état d’esprit</a:t>
            </a:r>
          </a:p>
        </p:txBody>
      </p:sp>
      <p:sp>
        <p:nvSpPr>
          <p:cNvPr id="3" name="Espace réservé du contenu 2"/>
          <p:cNvSpPr>
            <a:spLocks noGrp="1"/>
          </p:cNvSpPr>
          <p:nvPr>
            <p:ph sz="half" idx="1"/>
          </p:nvPr>
        </p:nvSpPr>
        <p:spPr>
          <a:xfrm>
            <a:off x="677334" y="1637731"/>
            <a:ext cx="4569591" cy="4403630"/>
          </a:xfrm>
        </p:spPr>
        <p:txBody>
          <a:bodyPr>
            <a:normAutofit lnSpcReduction="10000"/>
          </a:bodyPr>
          <a:lstStyle/>
          <a:p>
            <a:r>
              <a:rPr lang="fr-FR" sz="2000" dirty="0"/>
              <a:t>"Une baisse de stress liée au changement de posture: pas nécessaire d'apporter la solution, sentiment de lâcher prise." </a:t>
            </a:r>
          </a:p>
          <a:p>
            <a:r>
              <a:rPr lang="fr-FR" sz="2000" dirty="0"/>
              <a:t>"C'est mon état de stress qui a changé…J'apprends à me distancier des demandes continues de l'environnement."</a:t>
            </a:r>
          </a:p>
          <a:p>
            <a:r>
              <a:rPr lang="fr-FR" sz="2000" dirty="0"/>
              <a:t>"Une fois que j'ai commencé à penser DPA, je me suis sentie plus forte et j'ai ressenti le droit de poser mes limites du coup, j'étais moins stressée et je ne ramenais pas le boulot raconté à la maison."</a:t>
            </a:r>
          </a:p>
          <a:p>
            <a:endParaRPr lang="fr-FR" dirty="0"/>
          </a:p>
        </p:txBody>
      </p:sp>
      <p:sp>
        <p:nvSpPr>
          <p:cNvPr id="4" name="Espace réservé du contenu 3"/>
          <p:cNvSpPr>
            <a:spLocks noGrp="1"/>
          </p:cNvSpPr>
          <p:nvPr>
            <p:ph sz="half" idx="2"/>
          </p:nvPr>
        </p:nvSpPr>
        <p:spPr>
          <a:xfrm>
            <a:off x="5706420" y="3670890"/>
            <a:ext cx="4184034" cy="3880773"/>
          </a:xfrm>
        </p:spPr>
        <p:txBody>
          <a:bodyPr>
            <a:normAutofit lnSpcReduction="10000"/>
          </a:bodyPr>
          <a:lstStyle/>
          <a:p>
            <a:pPr marL="0" indent="0">
              <a:buNone/>
            </a:pPr>
            <a:r>
              <a:rPr lang="fr-FR" sz="2400" dirty="0"/>
              <a:t>Amélioration sur les symptômes de fatigue et de stress chroniques.</a:t>
            </a:r>
          </a:p>
        </p:txBody>
      </p:sp>
      <p:sp>
        <p:nvSpPr>
          <p:cNvPr id="5" name="Espace réservé du pied de page 4"/>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1929977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Une question d’état d’esprit</a:t>
            </a:r>
            <a:br>
              <a:rPr lang="fr-FR" dirty="0"/>
            </a:br>
            <a:r>
              <a:rPr lang="fr-FR" sz="2800" i="1" dirty="0"/>
              <a:t>Changement dans la relation à soi, à sa santé</a:t>
            </a:r>
          </a:p>
        </p:txBody>
      </p:sp>
      <p:sp>
        <p:nvSpPr>
          <p:cNvPr id="3" name="Espace réservé du contenu 2"/>
          <p:cNvSpPr>
            <a:spLocks noGrp="1"/>
          </p:cNvSpPr>
          <p:nvPr>
            <p:ph idx="1"/>
          </p:nvPr>
        </p:nvSpPr>
        <p:spPr/>
        <p:txBody>
          <a:bodyPr>
            <a:normAutofit/>
          </a:bodyPr>
          <a:lstStyle/>
          <a:p>
            <a:r>
              <a:rPr lang="fr-FR" sz="2000" dirty="0"/>
              <a:t>"J'apprends à davantage </a:t>
            </a:r>
            <a:r>
              <a:rPr lang="fr-FR" sz="2000" b="1" i="1" dirty="0"/>
              <a:t>me choisir</a:t>
            </a:r>
            <a:r>
              <a:rPr lang="fr-FR" sz="2000" dirty="0"/>
              <a:t>."</a:t>
            </a:r>
          </a:p>
          <a:p>
            <a:r>
              <a:rPr lang="fr-FR" sz="2000" dirty="0"/>
              <a:t> "De fait, je me suis libérée de beaucoup de soucis, donc j'ai pu </a:t>
            </a:r>
            <a:r>
              <a:rPr lang="fr-FR" sz="2000" b="1" i="1" dirty="0"/>
              <a:t>retrouver un sommeil de grande qualité </a:t>
            </a:r>
            <a:r>
              <a:rPr lang="fr-FR" sz="2000" dirty="0"/>
              <a:t>ainsi qu'un état de fatigue quasi inexistant."</a:t>
            </a:r>
            <a:endParaRPr lang="fr-CH" sz="2000" dirty="0"/>
          </a:p>
          <a:p>
            <a:r>
              <a:rPr lang="fr-FR" sz="2000" dirty="0"/>
              <a:t>"Avant, ma santé passait toujours en dernier. J'avais l'impression de tirer sur la corde jusqu'à ce qu'elle lâche et j’étais plus souvent malade. Aujourd'hui, je passe à l'action beaucoup plus rapidement</a:t>
            </a:r>
            <a:r>
              <a:rPr lang="fr-FR" sz="2000" b="1" i="1" dirty="0"/>
              <a:t>. Je m'occupe de mon bien-être sans en ressentir de la culpabilité par rapport à mon travail.</a:t>
            </a:r>
            <a:r>
              <a:rPr lang="fr-FR" sz="2000" dirty="0"/>
              <a:t> Je respecte mes rendez-vous médicaux, je ne nie plus quand j'ai mal au dos. Contrairement à ce qu'on pourrait croire, cela a fait diminuer le nombre d'absence annuelle."</a:t>
            </a:r>
            <a:endParaRPr lang="fr-CH" sz="2000" dirty="0"/>
          </a:p>
          <a:p>
            <a:endParaRPr lang="fr-FR" dirty="0"/>
          </a:p>
        </p:txBody>
      </p:sp>
      <p:sp>
        <p:nvSpPr>
          <p:cNvPr id="4" name="Espace réservé du pied de page 3"/>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652553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mot de la fin…</a:t>
            </a:r>
          </a:p>
        </p:txBody>
      </p:sp>
      <p:sp>
        <p:nvSpPr>
          <p:cNvPr id="3" name="Espace réservé du contenu 2"/>
          <p:cNvSpPr>
            <a:spLocks noGrp="1"/>
          </p:cNvSpPr>
          <p:nvPr>
            <p:ph idx="1"/>
          </p:nvPr>
        </p:nvSpPr>
        <p:spPr/>
        <p:txBody>
          <a:bodyPr>
            <a:normAutofit/>
          </a:bodyPr>
          <a:lstStyle/>
          <a:p>
            <a:pPr marL="0" indent="0" algn="ctr">
              <a:buNone/>
            </a:pPr>
            <a:endParaRPr lang="fr-FR" sz="2400" dirty="0"/>
          </a:p>
          <a:p>
            <a:pPr marL="0" indent="0" algn="ctr">
              <a:buNone/>
            </a:pPr>
            <a:endParaRPr lang="fr-FR" sz="2400" dirty="0"/>
          </a:p>
          <a:p>
            <a:pPr marL="0" indent="0" algn="ctr">
              <a:buNone/>
            </a:pPr>
            <a:r>
              <a:rPr lang="fr-FR" sz="2400" dirty="0"/>
              <a:t>"La formation DPA m'a permis de retrouver le sens dans mon travail. Cohérence et congruence dans sa pratique d'intervention psychosociale nourrissent la santé au travail. Et le DPA a contribué au retour de cette cohérence."</a:t>
            </a:r>
          </a:p>
          <a:p>
            <a:endParaRPr lang="fr-FR" sz="2400" dirty="0"/>
          </a:p>
        </p:txBody>
      </p:sp>
      <p:sp>
        <p:nvSpPr>
          <p:cNvPr id="4" name="Espace réservé du pied de page 3"/>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1868733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Pour aller plus loin…</a:t>
            </a:r>
          </a:p>
        </p:txBody>
      </p:sp>
      <p:sp>
        <p:nvSpPr>
          <p:cNvPr id="3" name="Espace réservé du contenu 2"/>
          <p:cNvSpPr>
            <a:spLocks noGrp="1"/>
          </p:cNvSpPr>
          <p:nvPr>
            <p:ph idx="1"/>
          </p:nvPr>
        </p:nvSpPr>
        <p:spPr>
          <a:xfrm>
            <a:off x="677334" y="1930400"/>
            <a:ext cx="8596668" cy="3880773"/>
          </a:xfrm>
        </p:spPr>
        <p:txBody>
          <a:bodyPr>
            <a:noAutofit/>
          </a:bodyPr>
          <a:lstStyle/>
          <a:p>
            <a:r>
              <a:rPr lang="fr-FR" sz="2200" dirty="0"/>
              <a:t>Vignettes- témoignages</a:t>
            </a:r>
          </a:p>
          <a:p>
            <a:r>
              <a:rPr lang="fr-FR" sz="2200" dirty="0"/>
              <a:t>Liste des critères de bien-être, satisfaction, santé au travail</a:t>
            </a:r>
          </a:p>
          <a:p>
            <a:r>
              <a:rPr lang="fr-FR" sz="2200" dirty="0"/>
              <a:t>Formations en Suisse (Formation continue HETS, Lausanne et Sierre)</a:t>
            </a:r>
          </a:p>
          <a:p>
            <a:r>
              <a:rPr lang="fr-FR" sz="2200" dirty="0"/>
              <a:t>Association DPA-PC Suisse: </a:t>
            </a:r>
            <a:r>
              <a:rPr lang="fr-FR" sz="2200" dirty="0" err="1"/>
              <a:t>association@dpapcsuisse.ch</a:t>
            </a:r>
            <a:endParaRPr lang="fr-FR" sz="2200" dirty="0"/>
          </a:p>
          <a:p>
            <a:r>
              <a:rPr lang="fr-FR" sz="2200" dirty="0" err="1"/>
              <a:t>AndaDpa</a:t>
            </a:r>
            <a:r>
              <a:rPr lang="fr-FR" sz="2200" dirty="0"/>
              <a:t>: </a:t>
            </a:r>
            <a:r>
              <a:rPr lang="fr-FR" sz="2200" dirty="0" err="1"/>
              <a:t>www.andadpa.fr</a:t>
            </a:r>
            <a:endParaRPr lang="fr-FR" sz="2200" dirty="0"/>
          </a:p>
          <a:p>
            <a:r>
              <a:rPr lang="fr-FR" sz="2200" dirty="0"/>
              <a:t>AIDPA: </a:t>
            </a:r>
            <a:r>
              <a:rPr lang="fr-FR" sz="2200" dirty="0" err="1"/>
              <a:t>www.aidpa.org</a:t>
            </a:r>
            <a:endParaRPr lang="fr-FR" sz="2200" dirty="0"/>
          </a:p>
          <a:p>
            <a:r>
              <a:rPr lang="fr-FR" sz="2200" dirty="0"/>
              <a:t>Laboratoire de recherche: </a:t>
            </a:r>
            <a:r>
              <a:rPr lang="fr-FR" sz="2200" dirty="0" err="1"/>
              <a:t>www.fse.ulaval.ca</a:t>
            </a:r>
            <a:r>
              <a:rPr lang="fr-FR" sz="2200" dirty="0"/>
              <a:t>/</a:t>
            </a:r>
            <a:r>
              <a:rPr lang="fr-FR" sz="2200" dirty="0" err="1"/>
              <a:t>ladpa</a:t>
            </a:r>
            <a:endParaRPr lang="fr-FR" sz="2200" dirty="0"/>
          </a:p>
        </p:txBody>
      </p:sp>
    </p:spTree>
    <p:extLst>
      <p:ext uri="{BB962C8B-B14F-4D97-AF65-F5344CB8AC3E}">
        <p14:creationId xmlns:p14="http://schemas.microsoft.com/office/powerpoint/2010/main" val="1811570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5" y="1929812"/>
            <a:ext cx="8596668" cy="3403600"/>
          </a:xfrm>
        </p:spPr>
        <p:txBody>
          <a:bodyPr/>
          <a:lstStyle/>
          <a:p>
            <a:pPr algn="ctr"/>
            <a:r>
              <a:rPr lang="fr-FR" dirty="0"/>
              <a:t>Merci de votre attention !</a:t>
            </a:r>
          </a:p>
        </p:txBody>
      </p:sp>
      <p:sp>
        <p:nvSpPr>
          <p:cNvPr id="4" name="Espace réservé du pied de page 3"/>
          <p:cNvSpPr>
            <a:spLocks noGrp="1"/>
          </p:cNvSpPr>
          <p:nvPr>
            <p:ph type="ftr" sz="quarter" idx="11"/>
          </p:nvPr>
        </p:nvSpPr>
        <p:spPr/>
        <p:txBody>
          <a:bodyPr/>
          <a:lstStyle/>
          <a:p>
            <a:r>
              <a:rPr lang="en-US"/>
              <a:t>Isabelle Soguel / Maître d'enseignement HESTSL</a:t>
            </a:r>
            <a:endParaRPr lang="en-US" dirty="0"/>
          </a:p>
        </p:txBody>
      </p:sp>
      <p:pic>
        <p:nvPicPr>
          <p:cNvPr id="5" name="Audio Recording 19 nov. 2020 à 08:44:41" descr="Audio Recording 19 nov. 2020 à 08:44:41">
            <a:hlinkClick r:id="" action="ppaction://media"/>
            <a:extLst>
              <a:ext uri="{FF2B5EF4-FFF2-40B4-BE49-F238E27FC236}">
                <a16:creationId xmlns:a16="http://schemas.microsoft.com/office/drawing/2014/main" id="{D47979AE-D045-AA46-BD50-83BD12A109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04300" y="4874587"/>
            <a:ext cx="812800" cy="812800"/>
          </a:xfrm>
          <a:prstGeom prst="rect">
            <a:avLst/>
          </a:prstGeom>
        </p:spPr>
      </p:pic>
    </p:spTree>
    <p:extLst>
      <p:ext uri="{BB962C8B-B14F-4D97-AF65-F5344CB8AC3E}">
        <p14:creationId xmlns:p14="http://schemas.microsoft.com/office/powerpoint/2010/main" val="288378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r>
              <a:rPr lang="fr-FR" dirty="0" err="1"/>
              <a:t>Burn-out</a:t>
            </a:r>
            <a:r>
              <a:rPr lang="fr-FR" dirty="0"/>
              <a:t> » - Epuisement au travail</a:t>
            </a:r>
            <a:br>
              <a:rPr lang="fr-FR" dirty="0"/>
            </a:br>
            <a:r>
              <a:rPr lang="fr-FR" sz="2800" i="1" dirty="0"/>
              <a:t>Définition</a:t>
            </a:r>
          </a:p>
        </p:txBody>
      </p:sp>
      <p:sp>
        <p:nvSpPr>
          <p:cNvPr id="3" name="Espace réservé du contenu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000" dirty="0"/>
              <a:t>« Syndrome d’épuisement physique et émotionnel, impliquant le développement d’une auto-évaluation et d’attitudes professionnelles négatives ainsi que d’une perte de l’implication et du sentiment pour les clients. » 					</a:t>
            </a:r>
          </a:p>
          <a:p>
            <a:pPr marL="0" marR="0" lvl="0" indent="0" defTabSz="914400" eaLnBrk="1" fontAlgn="auto" latinLnBrk="0" hangingPunct="1">
              <a:lnSpc>
                <a:spcPct val="100000"/>
              </a:lnSpc>
              <a:spcBef>
                <a:spcPts val="0"/>
              </a:spcBef>
              <a:spcAft>
                <a:spcPts val="0"/>
              </a:spcAft>
              <a:buClrTx/>
              <a:buSzTx/>
              <a:buFontTx/>
              <a:buNone/>
              <a:tabLst/>
              <a:defRPr/>
            </a:pPr>
            <a:r>
              <a:rPr lang="fr-FR" sz="2000" dirty="0"/>
              <a:t>						</a:t>
            </a:r>
            <a:r>
              <a:rPr lang="fr-FR" dirty="0"/>
              <a:t>(Pines et </a:t>
            </a:r>
            <a:r>
              <a:rPr lang="fr-FR" dirty="0" err="1"/>
              <a:t>Maslach</a:t>
            </a:r>
            <a:r>
              <a:rPr lang="fr-FR" dirty="0"/>
              <a:t>, 1978)</a:t>
            </a:r>
          </a:p>
          <a:p>
            <a:pPr marL="0" marR="0" lvl="0" indent="0" defTabSz="914400" eaLnBrk="1" fontAlgn="auto" latinLnBrk="0" hangingPunct="1">
              <a:lnSpc>
                <a:spcPct val="100000"/>
              </a:lnSpc>
              <a:spcBef>
                <a:spcPts val="0"/>
              </a:spcBef>
              <a:spcAft>
                <a:spcPts val="0"/>
              </a:spcAft>
              <a:buClrTx/>
              <a:buSzTx/>
              <a:buFontTx/>
              <a:buNone/>
              <a:tabLst/>
              <a:defRPr/>
            </a:pPr>
            <a:endParaRPr lang="fr-FR" dirty="0"/>
          </a:p>
          <a:p>
            <a:pPr marL="0" marR="0" lvl="0" indent="0" defTabSz="914400" eaLnBrk="1" fontAlgn="auto" latinLnBrk="0" hangingPunct="1">
              <a:lnSpc>
                <a:spcPct val="100000"/>
              </a:lnSpc>
              <a:spcBef>
                <a:spcPts val="0"/>
              </a:spcBef>
              <a:spcAft>
                <a:spcPts val="0"/>
              </a:spcAft>
              <a:buClrTx/>
              <a:buSzTx/>
              <a:buFontTx/>
              <a:buNone/>
              <a:tabLst/>
              <a:defRPr/>
            </a:pPr>
            <a:endParaRPr lang="fr-FR" dirty="0"/>
          </a:p>
          <a:p>
            <a:pPr marL="0" marR="0" lvl="0" indent="0" defTabSz="914400" eaLnBrk="1" fontAlgn="auto" latinLnBrk="0" hangingPunct="1">
              <a:lnSpc>
                <a:spcPct val="100000"/>
              </a:lnSpc>
              <a:spcBef>
                <a:spcPts val="0"/>
              </a:spcBef>
              <a:spcAft>
                <a:spcPts val="0"/>
              </a:spcAft>
              <a:buClrTx/>
              <a:buSzTx/>
              <a:buFontTx/>
              <a:buNone/>
              <a:tabLst/>
              <a:defRPr/>
            </a:pPr>
            <a:endParaRPr lang="fr-FR" dirty="0"/>
          </a:p>
          <a:p>
            <a:pPr marL="0" marR="0" lvl="0" indent="0" defTabSz="914400" eaLnBrk="1" fontAlgn="auto" latinLnBrk="0" hangingPunct="1">
              <a:lnSpc>
                <a:spcPct val="100000"/>
              </a:lnSpc>
              <a:spcBef>
                <a:spcPts val="0"/>
              </a:spcBef>
              <a:spcAft>
                <a:spcPts val="0"/>
              </a:spcAft>
              <a:buClrTx/>
              <a:buSzTx/>
              <a:buFontTx/>
              <a:buNone/>
              <a:tabLst/>
              <a:defRPr/>
            </a:pPr>
            <a:r>
              <a:rPr lang="fr-FR" sz="2000" dirty="0"/>
              <a:t>Il est la conséquence d’un stress chronique qui évolue vers l’épuisement physique et émotionnel. </a:t>
            </a:r>
          </a:p>
        </p:txBody>
      </p:sp>
      <p:pic>
        <p:nvPicPr>
          <p:cNvPr id="4" name="Son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1959" y="6041362"/>
            <a:ext cx="812800" cy="812800"/>
          </a:xfrm>
          <a:prstGeom prst="rect">
            <a:avLst/>
          </a:prstGeom>
        </p:spPr>
      </p:pic>
      <p:sp>
        <p:nvSpPr>
          <p:cNvPr id="5" name="Espace réservé du pied de page 4"/>
          <p:cNvSpPr>
            <a:spLocks noGrp="1"/>
          </p:cNvSpPr>
          <p:nvPr>
            <p:ph type="ftr" sz="quarter" idx="11"/>
          </p:nvPr>
        </p:nvSpPr>
        <p:spPr/>
        <p:txBody>
          <a:bodyPr/>
          <a:lstStyle/>
          <a:p>
            <a:r>
              <a:rPr lang="en-US">
                <a:solidFill>
                  <a:prstClr val="black">
                    <a:tint val="75000"/>
                  </a:prstClr>
                </a:solidFill>
                <a:latin typeface="Trebuchet MS"/>
              </a:rPr>
              <a:t>Isabelle Soguel / Maître d'enseignement HESTSL</a:t>
            </a:r>
            <a:endParaRPr lang="en-US" dirty="0">
              <a:solidFill>
                <a:prstClr val="black">
                  <a:tint val="75000"/>
                </a:prstClr>
              </a:solidFill>
              <a:latin typeface="Trebuchet MS"/>
            </a:endParaRPr>
          </a:p>
        </p:txBody>
      </p:sp>
    </p:spTree>
    <p:extLst>
      <p:ext uri="{BB962C8B-B14F-4D97-AF65-F5344CB8AC3E}">
        <p14:creationId xmlns:p14="http://schemas.microsoft.com/office/powerpoint/2010/main" val="146455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300" dirty="0"/>
              <a:t>Comment comprendre la souffrance des professionnel-le-s ?</a:t>
            </a:r>
            <a:r>
              <a:rPr lang="fr-FR" dirty="0"/>
              <a:t/>
            </a:r>
            <a:br>
              <a:rPr lang="fr-FR" dirty="0"/>
            </a:br>
            <a:r>
              <a:rPr lang="fr-FR" sz="2800" i="1" dirty="0"/>
              <a:t>Les facteurs d’épuisement</a:t>
            </a:r>
            <a:endParaRPr lang="fr-FR" sz="2800" dirty="0"/>
          </a:p>
        </p:txBody>
      </p:sp>
      <p:sp>
        <p:nvSpPr>
          <p:cNvPr id="3" name="Espace réservé du contenu 2"/>
          <p:cNvSpPr>
            <a:spLocks noGrp="1"/>
          </p:cNvSpPr>
          <p:nvPr>
            <p:ph sz="half" idx="1"/>
          </p:nvPr>
        </p:nvSpPr>
        <p:spPr/>
        <p:txBody>
          <a:bodyPr>
            <a:normAutofit fontScale="92500" lnSpcReduction="10000"/>
          </a:bodyPr>
          <a:lstStyle/>
          <a:p>
            <a:pPr marL="0" indent="0">
              <a:buNone/>
            </a:pPr>
            <a:r>
              <a:rPr lang="fr-FR" sz="2200" b="1" dirty="0"/>
              <a:t>Les conditions de travail </a:t>
            </a:r>
          </a:p>
          <a:p>
            <a:pPr marL="0" indent="0">
              <a:buNone/>
            </a:pPr>
            <a:r>
              <a:rPr lang="fr-FR" sz="2000" b="1" i="1" dirty="0"/>
              <a:t>Les 6 dimensions à risque</a:t>
            </a:r>
          </a:p>
          <a:p>
            <a:pPr marL="0" indent="0">
              <a:buNone/>
            </a:pPr>
            <a:r>
              <a:rPr lang="fr-FR" sz="2100" b="1" i="1" dirty="0"/>
              <a:t>Christina </a:t>
            </a:r>
            <a:r>
              <a:rPr lang="fr-FR" sz="2100" b="1" i="1" dirty="0" err="1"/>
              <a:t>Maslach</a:t>
            </a:r>
            <a:endParaRPr lang="fr-FR" sz="2100" b="1" i="1" dirty="0"/>
          </a:p>
          <a:p>
            <a:pPr marL="0" indent="0">
              <a:buNone/>
            </a:pPr>
            <a:endParaRPr lang="fr-FR" dirty="0"/>
          </a:p>
          <a:p>
            <a:r>
              <a:rPr lang="fr-FR" sz="2000" dirty="0"/>
              <a:t>La charge de travail</a:t>
            </a:r>
          </a:p>
          <a:p>
            <a:r>
              <a:rPr lang="fr-FR" sz="2000" dirty="0"/>
              <a:t>Le contrôle</a:t>
            </a:r>
          </a:p>
          <a:p>
            <a:r>
              <a:rPr lang="fr-FR" sz="2000" dirty="0"/>
              <a:t>La reconnaissance</a:t>
            </a:r>
          </a:p>
          <a:p>
            <a:r>
              <a:rPr lang="fr-FR" sz="2000" dirty="0"/>
              <a:t>La communauté</a:t>
            </a:r>
          </a:p>
          <a:p>
            <a:r>
              <a:rPr lang="fr-FR" sz="2000" dirty="0"/>
              <a:t>La justice et le respect</a:t>
            </a:r>
          </a:p>
          <a:p>
            <a:r>
              <a:rPr lang="fr-FR" sz="2000" dirty="0"/>
              <a:t>Les valeurs</a:t>
            </a:r>
          </a:p>
        </p:txBody>
      </p:sp>
      <p:sp>
        <p:nvSpPr>
          <p:cNvPr id="4" name="Espace réservé du contenu 3"/>
          <p:cNvSpPr>
            <a:spLocks noGrp="1"/>
          </p:cNvSpPr>
          <p:nvPr>
            <p:ph sz="half" idx="2"/>
          </p:nvPr>
        </p:nvSpPr>
        <p:spPr>
          <a:xfrm>
            <a:off x="5223534" y="2160589"/>
            <a:ext cx="4184034" cy="3880773"/>
          </a:xfrm>
        </p:spPr>
        <p:txBody>
          <a:bodyPr>
            <a:normAutofit fontScale="92500" lnSpcReduction="10000"/>
          </a:bodyPr>
          <a:lstStyle/>
          <a:p>
            <a:pPr marL="0" indent="0">
              <a:buNone/>
            </a:pPr>
            <a:r>
              <a:rPr lang="fr-FR" sz="2200" b="1" dirty="0"/>
              <a:t>La relation au travail</a:t>
            </a:r>
          </a:p>
          <a:p>
            <a:pPr marL="0" indent="0">
              <a:buNone/>
            </a:pPr>
            <a:r>
              <a:rPr lang="fr-FR" sz="2000" b="1" i="1" dirty="0"/>
              <a:t>Catherine </a:t>
            </a:r>
            <a:r>
              <a:rPr lang="fr-FR" sz="2000" b="1" i="1" dirty="0" err="1"/>
              <a:t>Vasey</a:t>
            </a:r>
            <a:endParaRPr lang="fr-FR" sz="2000" b="1" i="1" dirty="0"/>
          </a:p>
          <a:p>
            <a:endParaRPr lang="fr-FR" sz="2000" dirty="0"/>
          </a:p>
          <a:p>
            <a:r>
              <a:rPr lang="fr-FR" sz="2000" dirty="0"/>
              <a:t>Idéal professionnel inatteignable</a:t>
            </a:r>
          </a:p>
          <a:p>
            <a:r>
              <a:rPr lang="fr-FR" sz="2000" dirty="0"/>
              <a:t>Types de situations vécues au quotidien</a:t>
            </a:r>
          </a:p>
          <a:p>
            <a:r>
              <a:rPr lang="fr-FR" sz="2000" dirty="0"/>
              <a:t>Déséquilibre entre « le donner » et « le recevoir »</a:t>
            </a:r>
          </a:p>
          <a:p>
            <a:pPr marL="0" indent="0">
              <a:buNone/>
            </a:pPr>
            <a:endParaRPr lang="fr-FR" sz="2000" dirty="0"/>
          </a:p>
        </p:txBody>
      </p:sp>
      <p:pic>
        <p:nvPicPr>
          <p:cNvPr id="5" name="Son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81247" y="5634962"/>
            <a:ext cx="812800" cy="812800"/>
          </a:xfrm>
          <a:prstGeom prst="rect">
            <a:avLst/>
          </a:prstGeom>
        </p:spPr>
      </p:pic>
      <p:sp>
        <p:nvSpPr>
          <p:cNvPr id="6" name="Espace réservé du pied de page 5"/>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1083156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0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Comment comprendre leur souffrance ?</a:t>
            </a:r>
            <a:br>
              <a:rPr lang="fr-FR" dirty="0"/>
            </a:br>
            <a:endParaRPr lang="fr-FR" dirty="0"/>
          </a:p>
        </p:txBody>
      </p:sp>
      <p:sp>
        <p:nvSpPr>
          <p:cNvPr id="3" name="Espace réservé du contenu 2"/>
          <p:cNvSpPr>
            <a:spLocks noGrp="1"/>
          </p:cNvSpPr>
          <p:nvPr>
            <p:ph sz="half" idx="1"/>
          </p:nvPr>
        </p:nvSpPr>
        <p:spPr>
          <a:xfrm>
            <a:off x="677334" y="1514650"/>
            <a:ext cx="4184035" cy="4526711"/>
          </a:xfrm>
        </p:spPr>
        <p:txBody>
          <a:bodyPr>
            <a:normAutofit fontScale="77500" lnSpcReduction="20000"/>
          </a:bodyPr>
          <a:lstStyle/>
          <a:p>
            <a:pPr marL="0" indent="0">
              <a:buNone/>
            </a:pPr>
            <a:endParaRPr lang="fr-FR" b="1" dirty="0"/>
          </a:p>
          <a:p>
            <a:pPr marL="0" indent="0">
              <a:buNone/>
            </a:pPr>
            <a:endParaRPr lang="fr-FR" b="1" dirty="0"/>
          </a:p>
          <a:p>
            <a:pPr marL="0" indent="0">
              <a:buNone/>
            </a:pPr>
            <a:r>
              <a:rPr lang="fr-FR" sz="2100" b="1" dirty="0"/>
              <a:t>La charge de travail</a:t>
            </a:r>
          </a:p>
          <a:p>
            <a:pPr>
              <a:buFont typeface="Wingdings" charset="2"/>
              <a:buChar char="Ø"/>
            </a:pPr>
            <a:r>
              <a:rPr lang="fr-FR" dirty="0"/>
              <a:t>Travail dans l'urgence qui oblige à renoncer au "travail bien fait", source d'insatisfaction. </a:t>
            </a:r>
          </a:p>
          <a:p>
            <a:pPr>
              <a:buFont typeface="Wingdings" charset="2"/>
              <a:buChar char="Ø"/>
            </a:pPr>
            <a:r>
              <a:rPr lang="fr-FR" dirty="0"/>
              <a:t>Augmentation des élèves présentant des difficultés scolaires ou un rapport compliqué à l'autorité.</a:t>
            </a:r>
            <a:endParaRPr lang="fr-FR" b="1" dirty="0"/>
          </a:p>
          <a:p>
            <a:pPr>
              <a:buFont typeface="Wingdings" charset="2"/>
              <a:buChar char="Ø"/>
            </a:pPr>
            <a:endParaRPr lang="fr-FR" dirty="0"/>
          </a:p>
          <a:p>
            <a:pPr marL="0" indent="0">
              <a:buNone/>
            </a:pPr>
            <a:r>
              <a:rPr lang="fr-FR" sz="2100" b="1" dirty="0"/>
              <a:t>Le contrôle</a:t>
            </a:r>
          </a:p>
          <a:p>
            <a:pPr>
              <a:buFont typeface="Wingdings" charset="2"/>
              <a:buChar char="Ø"/>
            </a:pPr>
            <a:r>
              <a:rPr lang="fr-FR" dirty="0"/>
              <a:t>Complexification des procédures, chronophage, contrôle, un manque de confiance des autorités. </a:t>
            </a:r>
          </a:p>
          <a:p>
            <a:pPr marL="0" indent="0">
              <a:buNone/>
            </a:pPr>
            <a:endParaRPr lang="fr-FR" b="1" dirty="0"/>
          </a:p>
        </p:txBody>
      </p:sp>
      <p:sp>
        <p:nvSpPr>
          <p:cNvPr id="4" name="Espace réservé du contenu 3"/>
          <p:cNvSpPr>
            <a:spLocks noGrp="1"/>
          </p:cNvSpPr>
          <p:nvPr>
            <p:ph sz="half" idx="2"/>
          </p:nvPr>
        </p:nvSpPr>
        <p:spPr>
          <a:xfrm>
            <a:off x="5089970" y="1514651"/>
            <a:ext cx="4184034" cy="4526712"/>
          </a:xfrm>
        </p:spPr>
        <p:txBody>
          <a:bodyPr>
            <a:normAutofit fontScale="77500" lnSpcReduction="20000"/>
          </a:bodyPr>
          <a:lstStyle/>
          <a:p>
            <a:pPr marL="0" indent="0">
              <a:buNone/>
            </a:pPr>
            <a:endParaRPr lang="fr-FR" b="1" dirty="0"/>
          </a:p>
          <a:p>
            <a:pPr marL="0" indent="0">
              <a:buNone/>
            </a:pPr>
            <a:endParaRPr lang="fr-FR" b="1" dirty="0"/>
          </a:p>
          <a:p>
            <a:pPr marL="0" indent="0">
              <a:buNone/>
            </a:pPr>
            <a:r>
              <a:rPr lang="fr-FR" sz="2100" b="1" dirty="0"/>
              <a:t>La reconnaissance</a:t>
            </a:r>
            <a:endParaRPr lang="fr-FR" sz="2100" dirty="0"/>
          </a:p>
          <a:p>
            <a:pPr>
              <a:buFont typeface="Wingdings" charset="2"/>
              <a:buChar char="Ø"/>
            </a:pPr>
            <a:r>
              <a:rPr lang="fr-FR" sz="2100" dirty="0"/>
              <a:t>De plus en plus de parents revendicateurs. </a:t>
            </a:r>
          </a:p>
          <a:p>
            <a:pPr>
              <a:buFont typeface="Wingdings" charset="2"/>
              <a:buChar char="Ø"/>
            </a:pPr>
            <a:r>
              <a:rPr lang="fr-FR" sz="2100" dirty="0"/>
              <a:t>Des professionnels qui se sentent à la fois « désavoués et démunis ». </a:t>
            </a:r>
          </a:p>
          <a:p>
            <a:pPr marL="0" indent="0">
              <a:buNone/>
            </a:pPr>
            <a:r>
              <a:rPr lang="fr-FR" sz="2100" dirty="0"/>
              <a:t>					(Y. Le Bossé) </a:t>
            </a:r>
            <a:endParaRPr lang="fr-FR" sz="2100" b="1" dirty="0"/>
          </a:p>
          <a:p>
            <a:pPr marL="0" indent="0">
              <a:buNone/>
            </a:pPr>
            <a:endParaRPr lang="fr-FR" sz="2100" b="1" dirty="0"/>
          </a:p>
          <a:p>
            <a:pPr marL="0" indent="0">
              <a:buNone/>
            </a:pPr>
            <a:r>
              <a:rPr lang="fr-FR" sz="2100" b="1" dirty="0"/>
              <a:t>Les valeurs</a:t>
            </a:r>
          </a:p>
          <a:p>
            <a:pPr>
              <a:buFont typeface="Wingdings" charset="2"/>
              <a:buChar char="Ø"/>
            </a:pPr>
            <a:r>
              <a:rPr lang="fr-FR" sz="2100" dirty="0"/>
              <a:t>Les prestations à offrir aux bénéficiaires sont jugées inadéquates ou insuffisantes face aux besoins rencontrés. </a:t>
            </a:r>
          </a:p>
          <a:p>
            <a:pPr marL="0" indent="0">
              <a:buNone/>
            </a:pPr>
            <a:endParaRPr lang="fr-FR" b="1" dirty="0"/>
          </a:p>
          <a:p>
            <a:pPr marL="0" indent="0">
              <a:buNone/>
            </a:pPr>
            <a:r>
              <a:rPr lang="fr-FR" dirty="0"/>
              <a:t>					</a:t>
            </a:r>
          </a:p>
        </p:txBody>
      </p:sp>
      <p:pic>
        <p:nvPicPr>
          <p:cNvPr id="5" name="Son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3018" y="5634961"/>
            <a:ext cx="812800" cy="812800"/>
          </a:xfrm>
          <a:prstGeom prst="rect">
            <a:avLst/>
          </a:prstGeom>
        </p:spPr>
      </p:pic>
      <p:sp>
        <p:nvSpPr>
          <p:cNvPr id="6" name="Espace réservé du pied de page 5"/>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1169644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599"/>
            <a:ext cx="8596668" cy="6248401"/>
          </a:xfrm>
        </p:spPr>
        <p:txBody>
          <a:bodyPr>
            <a:normAutofit/>
          </a:bodyPr>
          <a:lstStyle/>
          <a:p>
            <a:r>
              <a:rPr lang="fr-FR" sz="3200" dirty="0"/>
              <a:t>Comment comprendre ? Relation au travail</a:t>
            </a:r>
            <a:br>
              <a:rPr lang="fr-FR" sz="3200" dirty="0"/>
            </a:br>
            <a:r>
              <a:rPr lang="fr-FR" dirty="0"/>
              <a:t/>
            </a:r>
            <a:br>
              <a:rPr lang="fr-FR" dirty="0"/>
            </a:br>
            <a:r>
              <a:rPr lang="fr-FR" dirty="0"/>
              <a:t/>
            </a:r>
            <a:br>
              <a:rPr lang="fr-FR" dirty="0"/>
            </a:br>
            <a:r>
              <a:rPr lang="fr-FR" sz="2800" i="1" dirty="0"/>
              <a:t>Un lien direct entre l’image que le professionnel se fait de son métier et le risque d’épuisement.</a:t>
            </a:r>
            <a:br>
              <a:rPr lang="fr-FR" sz="2800" i="1" dirty="0"/>
            </a:br>
            <a:r>
              <a:rPr lang="fr-FR" sz="2800" i="1" dirty="0"/>
              <a:t/>
            </a:r>
            <a:br>
              <a:rPr lang="fr-FR" sz="2800" i="1" dirty="0"/>
            </a:br>
            <a:r>
              <a:rPr lang="fr-FR" sz="2800" i="1" dirty="0"/>
              <a:t/>
            </a:r>
            <a:br>
              <a:rPr lang="fr-FR" sz="2800" i="1" dirty="0"/>
            </a:br>
            <a:r>
              <a:rPr lang="fr-FR" sz="2400" dirty="0">
                <a:solidFill>
                  <a:schemeClr val="tx1">
                    <a:lumMod val="75000"/>
                    <a:lumOff val="25000"/>
                  </a:schemeClr>
                </a:solidFill>
              </a:rPr>
              <a:t>La façon de voir ce que je suis sensé faire comme travailleur social, ou comme enseignant, a un impact direct sur les risques que j'ai, ou non, de m'épuiser. </a:t>
            </a:r>
            <a:br>
              <a:rPr lang="fr-FR" sz="2400" dirty="0">
                <a:solidFill>
                  <a:schemeClr val="tx1">
                    <a:lumMod val="75000"/>
                    <a:lumOff val="25000"/>
                  </a:schemeClr>
                </a:solidFill>
              </a:rPr>
            </a:br>
            <a:r>
              <a:rPr lang="fr-FR" sz="3200" dirty="0">
                <a:solidFill>
                  <a:schemeClr val="tx1">
                    <a:lumMod val="75000"/>
                    <a:lumOff val="25000"/>
                  </a:schemeClr>
                </a:solidFill>
              </a:rPr>
              <a:t/>
            </a:r>
            <a:br>
              <a:rPr lang="fr-FR" sz="3200" dirty="0">
                <a:solidFill>
                  <a:schemeClr val="tx1">
                    <a:lumMod val="75000"/>
                    <a:lumOff val="25000"/>
                  </a:schemeClr>
                </a:solidFill>
              </a:rPr>
            </a:br>
            <a:endParaRPr lang="fr-FR" sz="2800" dirty="0">
              <a:solidFill>
                <a:schemeClr val="tx1">
                  <a:lumMod val="75000"/>
                  <a:lumOff val="25000"/>
                </a:schemeClr>
              </a:solidFill>
            </a:endParaRPr>
          </a:p>
        </p:txBody>
      </p:sp>
      <p:pic>
        <p:nvPicPr>
          <p:cNvPr id="3" name="So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3093" y="5735496"/>
            <a:ext cx="812800" cy="812800"/>
          </a:xfrm>
          <a:prstGeom prst="rect">
            <a:avLst/>
          </a:prstGeom>
        </p:spPr>
      </p:pic>
      <p:sp>
        <p:nvSpPr>
          <p:cNvPr id="4" name="Espace réservé du pied de page 3"/>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541969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3" y="609600"/>
            <a:ext cx="8785165" cy="1320800"/>
          </a:xfrm>
        </p:spPr>
        <p:txBody>
          <a:bodyPr>
            <a:normAutofit/>
          </a:bodyPr>
          <a:lstStyle/>
          <a:p>
            <a:r>
              <a:rPr lang="fr-FR" sz="3400" dirty="0"/>
              <a:t>Comment comprendre leur souffrance ?</a:t>
            </a:r>
            <a:br>
              <a:rPr lang="fr-FR" sz="3400" dirty="0"/>
            </a:br>
            <a:r>
              <a:rPr lang="fr-FR" sz="2800" i="1" dirty="0"/>
              <a:t>Qu’est-ce que « souffrir » ?</a:t>
            </a:r>
          </a:p>
        </p:txBody>
      </p:sp>
      <p:sp>
        <p:nvSpPr>
          <p:cNvPr id="3" name="Espace réservé du contenu 2"/>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fr-FR" sz="2400" i="1" dirty="0"/>
          </a:p>
          <a:p>
            <a:pPr marL="0" marR="0" lvl="0" indent="0" defTabSz="914400" eaLnBrk="1" fontAlgn="auto" latinLnBrk="0" hangingPunct="1">
              <a:lnSpc>
                <a:spcPct val="100000"/>
              </a:lnSpc>
              <a:spcBef>
                <a:spcPts val="0"/>
              </a:spcBef>
              <a:spcAft>
                <a:spcPts val="0"/>
              </a:spcAft>
              <a:buClrTx/>
              <a:buSzTx/>
              <a:buFontTx/>
              <a:buNone/>
              <a:tabLst/>
              <a:defRPr/>
            </a:pPr>
            <a:r>
              <a:rPr lang="fr-FR" sz="2400" i="1" dirty="0"/>
              <a:t>« La souffrance n’est pas uniquement définie par la douleur physique, ni même par la douleur mentale, mais par la diminution, voire la destruction de la capacité d’agir, du pouvoir faire, ressentie comme une atteinte à l’intégrité de soi. »</a:t>
            </a:r>
          </a:p>
          <a:p>
            <a:pPr marL="0" marR="0" lvl="0" indent="0" defTabSz="914400" eaLnBrk="1" fontAlgn="auto" latinLnBrk="0" hangingPunct="1">
              <a:lnSpc>
                <a:spcPct val="100000"/>
              </a:lnSpc>
              <a:spcBef>
                <a:spcPts val="0"/>
              </a:spcBef>
              <a:spcAft>
                <a:spcPts val="0"/>
              </a:spcAft>
              <a:buClrTx/>
              <a:buSzTx/>
              <a:buFontTx/>
              <a:buNone/>
              <a:tabLst/>
              <a:defRPr/>
            </a:pPr>
            <a:endParaRPr lang="fr-FR" sz="2400" dirty="0"/>
          </a:p>
          <a:p>
            <a:pPr marL="0" marR="0" lvl="0" indent="0" defTabSz="914400" eaLnBrk="1" fontAlgn="auto" latinLnBrk="0" hangingPunct="1">
              <a:lnSpc>
                <a:spcPct val="100000"/>
              </a:lnSpc>
              <a:spcBef>
                <a:spcPts val="0"/>
              </a:spcBef>
              <a:spcAft>
                <a:spcPts val="0"/>
              </a:spcAft>
              <a:buClrTx/>
              <a:buSzTx/>
              <a:buFontTx/>
              <a:buNone/>
              <a:tabLst/>
              <a:defRPr/>
            </a:pPr>
            <a:endParaRPr lang="fr-FR" sz="2400" dirty="0"/>
          </a:p>
          <a:p>
            <a:pPr marL="0" marR="0" lvl="0" indent="0" defTabSz="914400" eaLnBrk="1" fontAlgn="auto" latinLnBrk="0" hangingPunct="1">
              <a:lnSpc>
                <a:spcPct val="100000"/>
              </a:lnSpc>
              <a:spcBef>
                <a:spcPts val="0"/>
              </a:spcBef>
              <a:spcAft>
                <a:spcPts val="0"/>
              </a:spcAft>
              <a:buClrTx/>
              <a:buSzTx/>
              <a:buFontTx/>
              <a:buNone/>
              <a:tabLst/>
              <a:defRPr/>
            </a:pPr>
            <a:endParaRPr lang="fr-FR" sz="2400" dirty="0"/>
          </a:p>
          <a:p>
            <a:pPr marL="0" marR="0" lvl="0" indent="0" defTabSz="914400" eaLnBrk="1" fontAlgn="auto" latinLnBrk="0" hangingPunct="1">
              <a:lnSpc>
                <a:spcPct val="100000"/>
              </a:lnSpc>
              <a:spcBef>
                <a:spcPts val="0"/>
              </a:spcBef>
              <a:spcAft>
                <a:spcPts val="0"/>
              </a:spcAft>
              <a:buClrTx/>
              <a:buSzTx/>
              <a:buFontTx/>
              <a:buNone/>
              <a:tabLst/>
              <a:defRPr/>
            </a:pPr>
            <a:r>
              <a:rPr lang="fr-FR" sz="2000" dirty="0" err="1"/>
              <a:t>Ricoeur</a:t>
            </a:r>
            <a:r>
              <a:rPr lang="fr-FR" sz="2000" dirty="0"/>
              <a:t>, P. (1990). Soi-même comme un autre. Paris, éditions du Seuil.</a:t>
            </a:r>
          </a:p>
        </p:txBody>
      </p:sp>
      <p:pic>
        <p:nvPicPr>
          <p:cNvPr id="4" name="Son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5998" y="5634962"/>
            <a:ext cx="812800" cy="812800"/>
          </a:xfrm>
          <a:prstGeom prst="rect">
            <a:avLst/>
          </a:prstGeom>
        </p:spPr>
      </p:pic>
      <p:sp>
        <p:nvSpPr>
          <p:cNvPr id="5" name="Espace réservé du pied de page 4"/>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1686630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8596668" cy="1061554"/>
          </a:xfrm>
        </p:spPr>
        <p:txBody>
          <a:bodyPr>
            <a:normAutofit fontScale="90000"/>
          </a:bodyPr>
          <a:lstStyle/>
          <a:p>
            <a:r>
              <a:rPr lang="fr-FR" dirty="0"/>
              <a:t>Quelles pistes pour sortir de là ?</a:t>
            </a:r>
            <a:br>
              <a:rPr lang="fr-FR" dirty="0"/>
            </a:br>
            <a:r>
              <a:rPr lang="fr-FR" sz="2800" i="1" dirty="0"/>
              <a:t>Postulats et issue possible</a:t>
            </a:r>
            <a:endParaRPr lang="fr-FR" dirty="0"/>
          </a:p>
        </p:txBody>
      </p:sp>
      <p:sp>
        <p:nvSpPr>
          <p:cNvPr id="3" name="Espace réservé du contenu 2"/>
          <p:cNvSpPr>
            <a:spLocks noGrp="1"/>
          </p:cNvSpPr>
          <p:nvPr>
            <p:ph idx="1"/>
          </p:nvPr>
        </p:nvSpPr>
        <p:spPr>
          <a:xfrm>
            <a:off x="677334" y="1671154"/>
            <a:ext cx="8596668" cy="4578964"/>
          </a:xfrm>
        </p:spPr>
        <p:txBody>
          <a:bodyPr>
            <a:normAutofit fontScale="92500"/>
          </a:bodyPr>
          <a:lstStyle/>
          <a:p>
            <a:pPr marL="0" indent="0">
              <a:buNone/>
            </a:pPr>
            <a:r>
              <a:rPr lang="fr-FR" sz="2200" dirty="0"/>
              <a:t>Diminution de la possibilité d’agir des professionnels = souffrance </a:t>
            </a:r>
          </a:p>
          <a:p>
            <a:pPr marL="0" indent="0">
              <a:buNone/>
            </a:pPr>
            <a:endParaRPr lang="fr-FR" sz="2200" dirty="0"/>
          </a:p>
          <a:p>
            <a:pPr marL="0" indent="0">
              <a:buNone/>
            </a:pPr>
            <a:r>
              <a:rPr lang="fr-FR" sz="2200" dirty="0"/>
              <a:t>Les facteurs d’épuisement sont en lien avec</a:t>
            </a:r>
          </a:p>
          <a:p>
            <a:pPr>
              <a:buFont typeface="Wingdings" charset="2"/>
              <a:buChar char="Ø"/>
            </a:pPr>
            <a:r>
              <a:rPr lang="fr-FR" sz="2200" dirty="0"/>
              <a:t>conditions de travail (dimension structurelle)</a:t>
            </a:r>
          </a:p>
          <a:p>
            <a:pPr>
              <a:buFont typeface="Wingdings" charset="2"/>
              <a:buChar char="Ø"/>
            </a:pPr>
            <a:r>
              <a:rPr lang="fr-FR" sz="2200" dirty="0"/>
              <a:t>relation que la personne entretient avec son travail (vécu subjectif).</a:t>
            </a:r>
          </a:p>
          <a:p>
            <a:pPr marL="0" indent="0">
              <a:buNone/>
            </a:pPr>
            <a:endParaRPr lang="fr-FR" sz="2400" dirty="0"/>
          </a:p>
          <a:p>
            <a:r>
              <a:rPr lang="fr-FR" sz="2400" dirty="0"/>
              <a:t>L’approche centrée sur le DPA-PC nous propose d’intervenir sur les deux dimensions simultanément, en créant des conditions favorables au développement du pouvoir d’agir, tout à la fois des personnes concernées et des professionnel-le-s eux-mêmes.</a:t>
            </a:r>
          </a:p>
        </p:txBody>
      </p:sp>
      <p:pic>
        <p:nvPicPr>
          <p:cNvPr id="4" name="Son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7844" y="5437318"/>
            <a:ext cx="812800" cy="812800"/>
          </a:xfrm>
          <a:prstGeom prst="rect">
            <a:avLst/>
          </a:prstGeom>
        </p:spPr>
      </p:pic>
      <p:sp>
        <p:nvSpPr>
          <p:cNvPr id="5" name="Espace réservé du pied de page 4"/>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970216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Résultats de l’étude</a:t>
            </a:r>
          </a:p>
        </p:txBody>
      </p:sp>
      <p:sp>
        <p:nvSpPr>
          <p:cNvPr id="3" name="Sous-titre 2"/>
          <p:cNvSpPr>
            <a:spLocks noGrp="1"/>
          </p:cNvSpPr>
          <p:nvPr>
            <p:ph type="subTitle" idx="1"/>
          </p:nvPr>
        </p:nvSpPr>
        <p:spPr>
          <a:xfrm>
            <a:off x="1507067" y="4235768"/>
            <a:ext cx="7766936" cy="1096899"/>
          </a:xfrm>
        </p:spPr>
        <p:txBody>
          <a:bodyPr>
            <a:normAutofit/>
          </a:bodyPr>
          <a:lstStyle/>
          <a:p>
            <a:r>
              <a:rPr lang="fr-FR" sz="2400" dirty="0"/>
              <a:t>Impacts de la formation à l’approche sur la qualité de vie au travail des professionnels du travail social</a:t>
            </a:r>
          </a:p>
        </p:txBody>
      </p:sp>
      <p:sp>
        <p:nvSpPr>
          <p:cNvPr id="4" name="Espace réservé du pied de page 3"/>
          <p:cNvSpPr>
            <a:spLocks noGrp="1"/>
          </p:cNvSpPr>
          <p:nvPr>
            <p:ph type="ftr" sz="quarter" idx="11"/>
          </p:nvPr>
        </p:nvSpPr>
        <p:spPr/>
        <p:txBody>
          <a:bodyPr/>
          <a:lstStyle/>
          <a:p>
            <a:r>
              <a:rPr lang="en-US"/>
              <a:t>Isabelle Soguel / Maître d'enseignement HESTSL</a:t>
            </a:r>
            <a:endParaRPr lang="en-US" dirty="0"/>
          </a:p>
        </p:txBody>
      </p:sp>
    </p:spTree>
    <p:extLst>
      <p:ext uri="{BB962C8B-B14F-4D97-AF65-F5344CB8AC3E}">
        <p14:creationId xmlns:p14="http://schemas.microsoft.com/office/powerpoint/2010/main" val="1289949435"/>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1772</TotalTime>
  <Words>1406</Words>
  <Application>Microsoft Office PowerPoint</Application>
  <PresentationFormat>Grand écran</PresentationFormat>
  <Paragraphs>240</Paragraphs>
  <Slides>29</Slides>
  <Notes>5</Notes>
  <HiddenSlides>0</HiddenSlides>
  <MMClips>18</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29</vt:i4>
      </vt:variant>
    </vt:vector>
  </HeadingPairs>
  <TitlesOfParts>
    <vt:vector size="36" baseType="lpstr">
      <vt:lpstr>Arial</vt:lpstr>
      <vt:lpstr>Calibri</vt:lpstr>
      <vt:lpstr>Trebuchet MS</vt:lpstr>
      <vt:lpstr>Wingdings</vt:lpstr>
      <vt:lpstr>Wingdings 3</vt:lpstr>
      <vt:lpstr>Facette</vt:lpstr>
      <vt:lpstr>1_Facette</vt:lpstr>
      <vt:lpstr>L’épuisement professionnel gagne du terrain: sommes-nous réellement impuissants? </vt:lpstr>
      <vt:lpstr>Sommes-nous réellement impuissants ? Invitation à faire évoluer nos pratiques </vt:lpstr>
      <vt:lpstr>« Burn-out » - Epuisement au travail Définition</vt:lpstr>
      <vt:lpstr>Comment comprendre la souffrance des professionnel-le-s ? Les facteurs d’épuisement</vt:lpstr>
      <vt:lpstr>Comment comprendre leur souffrance ? </vt:lpstr>
      <vt:lpstr>Comment comprendre ? Relation au travail   Un lien direct entre l’image que le professionnel se fait de son métier et le risque d’épuisement.   La façon de voir ce que je suis sensé faire comme travailleur social, ou comme enseignant, a un impact direct sur les risques que j'ai, ou non, de m'épuiser.   </vt:lpstr>
      <vt:lpstr>Comment comprendre leur souffrance ? Qu’est-ce que « souffrir » ?</vt:lpstr>
      <vt:lpstr>Quelles pistes pour sortir de là ? Postulats et issue possible</vt:lpstr>
      <vt:lpstr>Résultats de l’étude</vt:lpstr>
      <vt:lpstr>"Face à l'augmentation des situations de souffrance au travail et notamment d'épuisement, l'approche DPA-PC pourrait-elle être une piste à suivre pour soutenir les professionnels du travail social ?" </vt:lpstr>
      <vt:lpstr>Bien-être, satisfaction, santé au travail = ??? 24 critères  - 11 retenus</vt:lpstr>
      <vt:lpstr>Causes de souffrance au travail et critères de bien-être: un tout cohérent ?</vt:lpstr>
      <vt:lpstr>Impacts de la formation sur ces 11 critères 206 réponses</vt:lpstr>
      <vt:lpstr>Impact de la formation sur l’état émotionnel 305 réponses / 290 réponses – 94% </vt:lpstr>
      <vt:lpstr>Présentation PowerPoint</vt:lpstr>
      <vt:lpstr>Présentation PowerPoint</vt:lpstr>
      <vt:lpstr>Une formation qui peut provoquer une crise….salutaire!</vt:lpstr>
      <vt:lpstr>Comment expliquer ce mieux-être ?</vt:lpstr>
      <vt:lpstr>Un changement de pratiques, de posture</vt:lpstr>
      <vt:lpstr>Les pratiques sociales Intervenir simultanément sur les dimensions individuelle et structurelle</vt:lpstr>
      <vt:lpstr>Un changement de paradigme de regard, de posture…</vt:lpstr>
      <vt:lpstr>"Je suis beaucoup moins interventionniste »,   "J'induis beaucoup moins...",   "Je prescris moins...",    "Nous dirigeons moins les jeunes. »    « Non-fermeture aux idées qui me paraissent  "impossibles", "farfelues" ou "inadaptées", ce qui conduit  cette professionnelle a "davantage d'humilité dans mon  accompagnement".  </vt:lpstr>
      <vt:lpstr>Les techniques d’entretien</vt:lpstr>
      <vt:lpstr>La prise en compte de la dimension institutionnelle</vt:lpstr>
      <vt:lpstr>Une question d’état d’esprit</vt:lpstr>
      <vt:lpstr>Une question d’état d’esprit Changement dans la relation à soi, à sa santé</vt:lpstr>
      <vt:lpstr>Le mot de la fin…</vt:lpstr>
      <vt:lpstr>Pour aller plus loin…</vt:lpstr>
      <vt:lpstr>Merci de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L’épuisement professionnel gagne du terrain: sommes-nous réellement impuissants?</dc:title>
  <dc:creator>Soguel Isabelle</dc:creator>
  <cp:lastModifiedBy>Chloé Meillard</cp:lastModifiedBy>
  <cp:revision>113</cp:revision>
  <dcterms:created xsi:type="dcterms:W3CDTF">2019-01-11T07:54:21Z</dcterms:created>
  <dcterms:modified xsi:type="dcterms:W3CDTF">2020-11-25T10:33:04Z</dcterms:modified>
</cp:coreProperties>
</file>